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3" r:id="rId2"/>
    <p:sldId id="257" r:id="rId3"/>
    <p:sldId id="258" r:id="rId4"/>
    <p:sldId id="259" r:id="rId5"/>
    <p:sldId id="260" r:id="rId6"/>
    <p:sldId id="262" r:id="rId7"/>
    <p:sldId id="263" r:id="rId8"/>
    <p:sldId id="264" r:id="rId9"/>
    <p:sldId id="265" r:id="rId10"/>
    <p:sldId id="266" r:id="rId11"/>
    <p:sldId id="267" r:id="rId12"/>
    <p:sldId id="268" r:id="rId13"/>
    <p:sldId id="270" r:id="rId14"/>
    <p:sldId id="269" r:id="rId15"/>
    <p:sldId id="271" r:id="rId16"/>
    <p:sldId id="272" r:id="rId17"/>
    <p:sldId id="273" r:id="rId18"/>
    <p:sldId id="279" r:id="rId19"/>
    <p:sldId id="274" r:id="rId20"/>
    <p:sldId id="276" r:id="rId21"/>
    <p:sldId id="280" r:id="rId22"/>
    <p:sldId id="28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1" d="100"/>
          <a:sy n="121" d="100"/>
        </p:scale>
        <p:origin x="-13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3/25/2019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42A54C80-263E-416B-A8E0-580EDEADCBDC}" type="datetimeFigureOut">
              <a:rPr lang="en-US" dirty="0"/>
              <a:t>3/25/2019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dirty="0"/>
              <a:pPr/>
              <a:t>3/25/2019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3/25/2019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aa0419347@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 Id="rId5" Type="http://schemas.openxmlformats.org/officeDocument/2006/relationships/image" Target="../media/image1.jp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store.digilentinc.com/zedboard-zynq-7000-arm-fpga-soc-development-board/"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hyperlink" Target="https://reference.digilentinc.com/_media/zedboard:zedboard_ug.pdf?_ga=2.83591647.810315396.1553080733-2027679023.1545922815" TargetMode="External"/><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sz="2700" dirty="0"/>
              <a:t>數位系統導論實驗 實驗</a:t>
            </a:r>
            <a:r>
              <a:rPr lang="en-US" altLang="zh-TW" sz="2700" dirty="0"/>
              <a:t>4</a:t>
            </a:r>
            <a:br>
              <a:rPr lang="en-US" altLang="zh-TW" sz="2700" dirty="0"/>
            </a:br>
            <a:r>
              <a:rPr lang="en-US" altLang="zh-TW" dirty="0"/>
              <a:t>ZedBoard</a:t>
            </a:r>
            <a:endParaRPr lang="zh-TW" altLang="en-US" dirty="0"/>
          </a:p>
        </p:txBody>
      </p:sp>
      <p:sp>
        <p:nvSpPr>
          <p:cNvPr id="3" name="副標題 2"/>
          <p:cNvSpPr>
            <a:spLocks noGrp="1"/>
          </p:cNvSpPr>
          <p:nvPr>
            <p:ph type="subTitle" idx="1"/>
          </p:nvPr>
        </p:nvSpPr>
        <p:spPr/>
        <p:txBody>
          <a:bodyPr/>
          <a:lstStyle/>
          <a:p>
            <a:r>
              <a:rPr lang="zh-TW" altLang="en-US" dirty="0"/>
              <a:t>負責助教：</a:t>
            </a:r>
            <a:r>
              <a:rPr lang="en-US" altLang="zh-TW" dirty="0"/>
              <a:t/>
            </a:r>
            <a:br>
              <a:rPr lang="en-US" altLang="zh-TW" dirty="0"/>
            </a:br>
            <a:r>
              <a:rPr lang="zh-TW" altLang="en-US" dirty="0"/>
              <a:t>王璽喆 </a:t>
            </a:r>
            <a:r>
              <a:rPr lang="en-US" altLang="zh-TW" dirty="0">
                <a:hlinkClick r:id="rId2"/>
              </a:rPr>
              <a:t>aaa0419347@gmail.com</a:t>
            </a:r>
            <a:endParaRPr lang="en-US" altLang="zh-TW" dirty="0"/>
          </a:p>
          <a:p>
            <a:endParaRPr lang="zh-TW" altLang="en-US" dirty="0"/>
          </a:p>
        </p:txBody>
      </p:sp>
      <p:sp>
        <p:nvSpPr>
          <p:cNvPr id="4" name="文字方塊 3"/>
          <p:cNvSpPr txBox="1"/>
          <p:nvPr/>
        </p:nvSpPr>
        <p:spPr>
          <a:xfrm>
            <a:off x="0" y="6581001"/>
            <a:ext cx="4738255" cy="276999"/>
          </a:xfrm>
          <a:prstGeom prst="rect">
            <a:avLst/>
          </a:prstGeom>
          <a:noFill/>
        </p:spPr>
        <p:txBody>
          <a:bodyPr wrap="square" rtlCol="0">
            <a:spAutoFit/>
          </a:bodyPr>
          <a:lstStyle/>
          <a:p>
            <a:r>
              <a:rPr lang="en-US" altLang="zh-TW" sz="1200" dirty="0">
                <a:solidFill>
                  <a:schemeClr val="bg1">
                    <a:lumMod val="75000"/>
                  </a:schemeClr>
                </a:solidFill>
              </a:rPr>
              <a:t>Handwritten Digits Recognition on </a:t>
            </a:r>
            <a:r>
              <a:rPr lang="en-US" altLang="zh-TW" sz="1200" dirty="0" err="1">
                <a:solidFill>
                  <a:schemeClr val="bg1">
                    <a:lumMod val="75000"/>
                  </a:schemeClr>
                </a:solidFill>
              </a:rPr>
              <a:t>Zedboard</a:t>
            </a:r>
            <a:endParaRPr lang="zh-TW" altLang="en-US" sz="1200" dirty="0">
              <a:solidFill>
                <a:schemeClr val="bg1">
                  <a:lumMod val="75000"/>
                </a:schemeClr>
              </a:solidFill>
            </a:endParaRPr>
          </a:p>
        </p:txBody>
      </p:sp>
    </p:spTree>
    <p:extLst>
      <p:ext uri="{BB962C8B-B14F-4D97-AF65-F5344CB8AC3E}">
        <p14:creationId xmlns:p14="http://schemas.microsoft.com/office/powerpoint/2010/main" val="32848047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1800" dirty="0" err="1">
                <a:solidFill>
                  <a:srgbClr val="90C226"/>
                </a:solidFill>
              </a:rPr>
              <a:t>Zedboard</a:t>
            </a:r>
            <a:r>
              <a:rPr lang="zh-TW" altLang="en-US" sz="1800" dirty="0">
                <a:solidFill>
                  <a:srgbClr val="90C226"/>
                </a:solidFill>
              </a:rPr>
              <a:t>介紹、檢查與使用</a:t>
            </a:r>
            <a:r>
              <a:rPr lang="zh-TW" altLang="en-US" dirty="0">
                <a:solidFill>
                  <a:srgbClr val="90C226"/>
                </a:solidFill>
              </a:rPr>
              <a:t/>
            </a:r>
            <a:br>
              <a:rPr lang="zh-TW" altLang="en-US" dirty="0">
                <a:solidFill>
                  <a:srgbClr val="90C226"/>
                </a:solidFill>
              </a:rPr>
            </a:br>
            <a:r>
              <a:rPr lang="en-US" altLang="zh-TW" dirty="0" err="1">
                <a:solidFill>
                  <a:srgbClr val="90C226"/>
                </a:solidFill>
              </a:rPr>
              <a:t>Zedboard</a:t>
            </a:r>
            <a:r>
              <a:rPr lang="zh-TW" altLang="en-US" dirty="0">
                <a:solidFill>
                  <a:srgbClr val="90C226"/>
                </a:solidFill>
              </a:rPr>
              <a:t>使用 </a:t>
            </a:r>
            <a:r>
              <a:rPr lang="en-US" altLang="zh-TW" sz="1800" dirty="0">
                <a:solidFill>
                  <a:srgbClr val="90C226"/>
                </a:solidFill>
              </a:rPr>
              <a:t>(3/4)</a:t>
            </a:r>
            <a:endParaRPr lang="zh-TW" altLang="en-US" sz="1800" dirty="0"/>
          </a:p>
        </p:txBody>
      </p:sp>
      <p:sp>
        <p:nvSpPr>
          <p:cNvPr id="3" name="內容版面配置區 2"/>
          <p:cNvSpPr>
            <a:spLocks noGrp="1"/>
          </p:cNvSpPr>
          <p:nvPr>
            <p:ph sz="half" idx="1"/>
          </p:nvPr>
        </p:nvSpPr>
        <p:spPr/>
        <p:txBody>
          <a:bodyPr>
            <a:normAutofit/>
          </a:bodyPr>
          <a:lstStyle/>
          <a:p>
            <a:r>
              <a:rPr lang="zh-TW" altLang="en-US" dirty="0"/>
              <a:t>開關開啟並稍待片刻，若藍色</a:t>
            </a:r>
            <a:r>
              <a:rPr lang="en-US" altLang="zh-TW" dirty="0"/>
              <a:t>LED</a:t>
            </a:r>
            <a:r>
              <a:rPr lang="zh-TW" altLang="en-US" dirty="0"/>
              <a:t>變亮說明</a:t>
            </a:r>
            <a:r>
              <a:rPr lang="en-US" altLang="zh-TW" dirty="0" err="1"/>
              <a:t>Zynq</a:t>
            </a:r>
            <a:r>
              <a:rPr lang="zh-TW" altLang="en-US" dirty="0"/>
              <a:t>晶片已設定完成</a:t>
            </a:r>
            <a:endParaRPr lang="en-US" altLang="zh-TW" dirty="0"/>
          </a:p>
          <a:p>
            <a:r>
              <a:rPr lang="zh-TW" altLang="en-US" dirty="0"/>
              <a:t>啟動完成後</a:t>
            </a:r>
            <a:endParaRPr lang="en-US" altLang="zh-TW" dirty="0"/>
          </a:p>
          <a:p>
            <a:pPr lvl="1"/>
            <a:r>
              <a:rPr lang="zh-TW" altLang="en-US" dirty="0"/>
              <a:t>板上</a:t>
            </a:r>
            <a:r>
              <a:rPr lang="en-US" altLang="zh-TW" dirty="0"/>
              <a:t>OLED</a:t>
            </a:r>
            <a:r>
              <a:rPr lang="zh-TW" altLang="en-US" dirty="0"/>
              <a:t>小顯示器會顯示一個</a:t>
            </a:r>
            <a:r>
              <a:rPr lang="en-US" altLang="zh-TW" dirty="0"/>
              <a:t>DIGILENT</a:t>
            </a:r>
            <a:r>
              <a:rPr lang="zh-TW" altLang="en-US" dirty="0"/>
              <a:t>的</a:t>
            </a:r>
            <a:r>
              <a:rPr lang="en-US" altLang="zh-TW" dirty="0"/>
              <a:t>Demo</a:t>
            </a:r>
            <a:r>
              <a:rPr lang="zh-TW" altLang="en-US" dirty="0"/>
              <a:t>圖像</a:t>
            </a:r>
            <a:endParaRPr lang="en-US" altLang="zh-TW" dirty="0"/>
          </a:p>
          <a:p>
            <a:pPr lvl="1"/>
            <a:r>
              <a:rPr lang="en-US" altLang="zh-TW" dirty="0"/>
              <a:t>HDMI</a:t>
            </a:r>
            <a:r>
              <a:rPr lang="zh-TW" altLang="en-US" dirty="0"/>
              <a:t>螢幕會輸出</a:t>
            </a:r>
            <a:r>
              <a:rPr lang="en-US" altLang="zh-TW" dirty="0"/>
              <a:t>Linux</a:t>
            </a:r>
            <a:r>
              <a:rPr lang="zh-TW" altLang="en-US" dirty="0"/>
              <a:t>的企鵝圖案</a:t>
            </a:r>
          </a:p>
          <a:p>
            <a:pPr lvl="1"/>
            <a:endParaRPr lang="en-US" altLang="zh-TW" dirty="0"/>
          </a:p>
        </p:txBody>
      </p:sp>
      <p:sp>
        <p:nvSpPr>
          <p:cNvPr id="4" name="內容版面配置區 3"/>
          <p:cNvSpPr>
            <a:spLocks noGrp="1"/>
          </p:cNvSpPr>
          <p:nvPr>
            <p:ph sz="half" idx="2"/>
          </p:nvPr>
        </p:nvSpPr>
        <p:spPr/>
        <p:txBody>
          <a:bodyPr/>
          <a:lstStyle/>
          <a:p>
            <a:endParaRPr lang="zh-TW" altLang="en-US" dirty="0"/>
          </a:p>
        </p:txBody>
      </p:sp>
      <p:pic>
        <p:nvPicPr>
          <p:cNvPr id="12"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9970" y="2160590"/>
            <a:ext cx="2433777" cy="1174260"/>
          </a:xfrm>
          <a:prstGeom prst="rect">
            <a:avLst/>
          </a:prstGeom>
        </p:spPr>
      </p:pic>
      <p:pic>
        <p:nvPicPr>
          <p:cNvPr id="13"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9970" y="3334850"/>
            <a:ext cx="2998488" cy="1012561"/>
          </a:xfrm>
          <a:prstGeom prst="rect">
            <a:avLst/>
          </a:prstGeom>
        </p:spPr>
      </p:pic>
      <p:pic>
        <p:nvPicPr>
          <p:cNvPr id="15" name="Picture 51"/>
          <p:cNvPicPr>
            <a:picLocks noChangeAspect="1"/>
          </p:cNvPicPr>
          <p:nvPr/>
        </p:nvPicPr>
        <p:blipFill>
          <a:blip r:embed="rId4"/>
          <a:stretch>
            <a:fillRect/>
          </a:stretch>
        </p:blipFill>
        <p:spPr>
          <a:xfrm>
            <a:off x="5089970" y="4346083"/>
            <a:ext cx="2161062" cy="1695280"/>
          </a:xfrm>
          <a:prstGeom prst="rect">
            <a:avLst/>
          </a:prstGeom>
        </p:spPr>
      </p:pic>
    </p:spTree>
    <p:extLst>
      <p:ext uri="{BB962C8B-B14F-4D97-AF65-F5344CB8AC3E}">
        <p14:creationId xmlns:p14="http://schemas.microsoft.com/office/powerpoint/2010/main" val="3264599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1800" dirty="0" err="1">
                <a:solidFill>
                  <a:srgbClr val="90C226"/>
                </a:solidFill>
              </a:rPr>
              <a:t>Zedboard</a:t>
            </a:r>
            <a:r>
              <a:rPr lang="zh-TW" altLang="en-US" sz="1800" dirty="0">
                <a:solidFill>
                  <a:srgbClr val="90C226"/>
                </a:solidFill>
              </a:rPr>
              <a:t>介紹、檢查與使用</a:t>
            </a:r>
            <a:r>
              <a:rPr lang="zh-TW" altLang="en-US" dirty="0">
                <a:solidFill>
                  <a:srgbClr val="90C226"/>
                </a:solidFill>
              </a:rPr>
              <a:t/>
            </a:r>
            <a:br>
              <a:rPr lang="zh-TW" altLang="en-US" dirty="0">
                <a:solidFill>
                  <a:srgbClr val="90C226"/>
                </a:solidFill>
              </a:rPr>
            </a:br>
            <a:r>
              <a:rPr lang="en-US" altLang="zh-TW" dirty="0" err="1">
                <a:solidFill>
                  <a:srgbClr val="90C226"/>
                </a:solidFill>
              </a:rPr>
              <a:t>Zedboard</a:t>
            </a:r>
            <a:r>
              <a:rPr lang="zh-TW" altLang="en-US" dirty="0">
                <a:solidFill>
                  <a:srgbClr val="90C226"/>
                </a:solidFill>
              </a:rPr>
              <a:t>使用 </a:t>
            </a:r>
            <a:r>
              <a:rPr lang="en-US" altLang="zh-TW" sz="1800" dirty="0">
                <a:solidFill>
                  <a:srgbClr val="90C226"/>
                </a:solidFill>
              </a:rPr>
              <a:t>(4/4)</a:t>
            </a:r>
            <a:endParaRPr lang="zh-TW" altLang="en-US" sz="1800" dirty="0"/>
          </a:p>
        </p:txBody>
      </p:sp>
      <p:sp>
        <p:nvSpPr>
          <p:cNvPr id="3" name="內容版面配置區 2"/>
          <p:cNvSpPr>
            <a:spLocks noGrp="1"/>
          </p:cNvSpPr>
          <p:nvPr>
            <p:ph sz="half" idx="1"/>
          </p:nvPr>
        </p:nvSpPr>
        <p:spPr/>
        <p:txBody>
          <a:bodyPr>
            <a:normAutofit/>
          </a:bodyPr>
          <a:lstStyle/>
          <a:p>
            <a:r>
              <a:rPr lang="zh-TW" altLang="en-US" dirty="0"/>
              <a:t>開啟</a:t>
            </a:r>
            <a:r>
              <a:rPr lang="en-US" altLang="zh-TW" dirty="0" err="1"/>
              <a:t>MobaXterm</a:t>
            </a:r>
            <a:r>
              <a:rPr lang="zh-TW" altLang="en-US" dirty="0"/>
              <a:t>選擇左上</a:t>
            </a:r>
            <a:r>
              <a:rPr lang="en-US" altLang="zh-TW" dirty="0"/>
              <a:t>Session &gt;</a:t>
            </a:r>
            <a:r>
              <a:rPr lang="zh-TW" altLang="en-US" dirty="0"/>
              <a:t>跳出視窗選擇</a:t>
            </a:r>
            <a:r>
              <a:rPr lang="en-US" altLang="zh-TW" dirty="0"/>
              <a:t>Serial &gt; Serial port</a:t>
            </a:r>
            <a:r>
              <a:rPr lang="zh-TW" altLang="en-US" dirty="0"/>
              <a:t>選擇</a:t>
            </a:r>
            <a:r>
              <a:rPr lang="en-US" altLang="zh-TW" dirty="0" err="1"/>
              <a:t>ZedBoard</a:t>
            </a:r>
            <a:r>
              <a:rPr lang="zh-TW" altLang="en-US" dirty="0"/>
              <a:t>那個</a:t>
            </a:r>
            <a:r>
              <a:rPr lang="en-US" altLang="zh-TW" dirty="0"/>
              <a:t>Port &gt;Speed</a:t>
            </a:r>
            <a:r>
              <a:rPr lang="zh-TW" altLang="en-US" dirty="0"/>
              <a:t>選擇</a:t>
            </a:r>
            <a:r>
              <a:rPr lang="en-US" altLang="zh-TW" dirty="0"/>
              <a:t>115200 &gt;</a:t>
            </a:r>
            <a:r>
              <a:rPr lang="zh-TW" altLang="en-US" dirty="0"/>
              <a:t> 按 </a:t>
            </a:r>
            <a:r>
              <a:rPr lang="en-US" altLang="zh-TW" dirty="0"/>
              <a:t>OK</a:t>
            </a:r>
          </a:p>
          <a:p>
            <a:r>
              <a:rPr lang="zh-TW" altLang="en-US" dirty="0"/>
              <a:t>若有連線成功則會出現</a:t>
            </a:r>
            <a:r>
              <a:rPr lang="en-US" altLang="zh-TW" dirty="0" err="1"/>
              <a:t>Zedboard</a:t>
            </a:r>
            <a:r>
              <a:rPr lang="zh-TW" altLang="en-US" dirty="0"/>
              <a:t>的終端機畫面</a:t>
            </a:r>
            <a:endParaRPr lang="en-US" altLang="zh-TW" dirty="0"/>
          </a:p>
          <a:p>
            <a:pPr lvl="1"/>
            <a:r>
              <a:rPr lang="zh-TW" altLang="en-US" dirty="0"/>
              <a:t>若什麼都沒看到但又沒有錯誤訊息的話可以按一下</a:t>
            </a:r>
            <a:r>
              <a:rPr lang="en-US" altLang="zh-TW" dirty="0"/>
              <a:t>Enter</a:t>
            </a:r>
            <a:br>
              <a:rPr lang="en-US" altLang="zh-TW" dirty="0"/>
            </a:br>
            <a:r>
              <a:rPr lang="zh-TW" altLang="en-US" dirty="0"/>
              <a:t>如果有看到</a:t>
            </a:r>
            <a:r>
              <a:rPr lang="en-US" altLang="zh-TW" dirty="0" err="1">
                <a:solidFill>
                  <a:srgbClr val="0070C0"/>
                </a:solidFill>
              </a:rPr>
              <a:t>zynq</a:t>
            </a:r>
            <a:r>
              <a:rPr lang="en-US" altLang="zh-TW" dirty="0">
                <a:solidFill>
                  <a:srgbClr val="0070C0"/>
                </a:solidFill>
              </a:rPr>
              <a:t>&gt;</a:t>
            </a:r>
            <a:r>
              <a:rPr lang="zh-TW" altLang="en-US" dirty="0"/>
              <a:t>就沒問題了</a:t>
            </a:r>
            <a:endParaRPr lang="en-US" altLang="zh-TW" dirty="0"/>
          </a:p>
          <a:p>
            <a:endParaRPr lang="en-US" altLang="zh-TW" dirty="0"/>
          </a:p>
        </p:txBody>
      </p:sp>
      <p:sp>
        <p:nvSpPr>
          <p:cNvPr id="5" name="內容版面配置區 4"/>
          <p:cNvSpPr>
            <a:spLocks noGrp="1"/>
          </p:cNvSpPr>
          <p:nvPr>
            <p:ph sz="half" idx="2"/>
          </p:nvPr>
        </p:nvSpPr>
        <p:spPr/>
        <p:txBody>
          <a:bodyPr/>
          <a:lstStyle/>
          <a:p>
            <a:endParaRPr lang="zh-TW" altLang="en-US"/>
          </a:p>
        </p:txBody>
      </p:sp>
      <p:pic>
        <p:nvPicPr>
          <p:cNvPr id="9" name="Pictur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9970" y="2160589"/>
            <a:ext cx="3572767" cy="1981248"/>
          </a:xfrm>
          <a:prstGeom prst="rect">
            <a:avLst/>
          </a:prstGeom>
        </p:spPr>
      </p:pic>
      <p:pic>
        <p:nvPicPr>
          <p:cNvPr id="10"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7654" y="3818021"/>
            <a:ext cx="3256347" cy="2223340"/>
          </a:xfrm>
          <a:prstGeom prst="rect">
            <a:avLst/>
          </a:prstGeom>
        </p:spPr>
      </p:pic>
    </p:spTree>
    <p:extLst>
      <p:ext uri="{BB962C8B-B14F-4D97-AF65-F5344CB8AC3E}">
        <p14:creationId xmlns:p14="http://schemas.microsoft.com/office/powerpoint/2010/main" val="1442048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sz="1800" dirty="0"/>
              <a:t>移植手寫辨識程式至</a:t>
            </a:r>
            <a:r>
              <a:rPr lang="en-US" altLang="zh-TW" sz="1800" dirty="0" err="1"/>
              <a:t>Zedboard</a:t>
            </a:r>
            <a:r>
              <a:rPr lang="en-US" altLang="zh-TW" dirty="0"/>
              <a:t/>
            </a:r>
            <a:br>
              <a:rPr lang="en-US" altLang="zh-TW" dirty="0"/>
            </a:br>
            <a:r>
              <a:rPr lang="zh-TW" altLang="en-US" dirty="0"/>
              <a:t>安裝交叉編譯器 </a:t>
            </a:r>
            <a:r>
              <a:rPr lang="en-US" altLang="zh-TW" sz="1800" dirty="0"/>
              <a:t>(1/2)</a:t>
            </a:r>
            <a:endParaRPr lang="zh-TW" altLang="en-US" sz="1800" dirty="0"/>
          </a:p>
        </p:txBody>
      </p:sp>
      <p:sp>
        <p:nvSpPr>
          <p:cNvPr id="6" name="內容版面配置區 5"/>
          <p:cNvSpPr>
            <a:spLocks noGrp="1"/>
          </p:cNvSpPr>
          <p:nvPr>
            <p:ph idx="1"/>
          </p:nvPr>
        </p:nvSpPr>
        <p:spPr/>
        <p:txBody>
          <a:bodyPr/>
          <a:lstStyle/>
          <a:p>
            <a:r>
              <a:rPr lang="zh-TW" altLang="en-US" dirty="0"/>
              <a:t>因為開發板用的處理器跟一般的電腦不一樣</a:t>
            </a:r>
            <a:r>
              <a:rPr lang="en-US" altLang="zh-TW" dirty="0"/>
              <a:t/>
            </a:r>
            <a:br>
              <a:rPr lang="en-US" altLang="zh-TW" dirty="0"/>
            </a:br>
            <a:r>
              <a:rPr lang="en-US" altLang="zh-TW" dirty="0"/>
              <a:t>(</a:t>
            </a:r>
            <a:r>
              <a:rPr lang="zh-TW" altLang="en-US" dirty="0"/>
              <a:t>一般的電腦是</a:t>
            </a:r>
            <a:r>
              <a:rPr lang="en-US" altLang="zh-TW" dirty="0"/>
              <a:t>x86</a:t>
            </a:r>
            <a:r>
              <a:rPr lang="zh-TW" altLang="en-US" dirty="0"/>
              <a:t> </a:t>
            </a:r>
            <a:r>
              <a:rPr lang="en-US" altLang="zh-TW" dirty="0"/>
              <a:t>CPU</a:t>
            </a:r>
            <a:r>
              <a:rPr lang="zh-TW" altLang="en-US" dirty="0"/>
              <a:t>，而開發板用的是手機比較常用的</a:t>
            </a:r>
            <a:r>
              <a:rPr lang="en-US" altLang="zh-TW" dirty="0"/>
              <a:t>ARM</a:t>
            </a:r>
            <a:r>
              <a:rPr lang="zh-TW" altLang="en-US" dirty="0"/>
              <a:t> </a:t>
            </a:r>
            <a:r>
              <a:rPr lang="en-US" altLang="zh-TW" dirty="0"/>
              <a:t>CPU)</a:t>
            </a:r>
          </a:p>
          <a:p>
            <a:r>
              <a:rPr lang="zh-TW" altLang="en-US" dirty="0"/>
              <a:t>所以要在一般的電腦上安裝交叉編譯器，讓一般的電腦有辦法編譯出給</a:t>
            </a:r>
            <a:r>
              <a:rPr lang="en-US" altLang="zh-TW" dirty="0"/>
              <a:t>ARM</a:t>
            </a:r>
            <a:r>
              <a:rPr lang="zh-TW" altLang="en-US" dirty="0"/>
              <a:t> </a:t>
            </a:r>
            <a:r>
              <a:rPr lang="en-US" altLang="zh-TW" dirty="0"/>
              <a:t>CPU</a:t>
            </a:r>
            <a:r>
              <a:rPr lang="zh-TW" altLang="en-US" dirty="0"/>
              <a:t>用的程式</a:t>
            </a:r>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pic>
        <p:nvPicPr>
          <p:cNvPr id="7" name="圖片 6"/>
          <p:cNvPicPr>
            <a:picLocks noChangeAspect="1"/>
          </p:cNvPicPr>
          <p:nvPr/>
        </p:nvPicPr>
        <p:blipFill>
          <a:blip r:embed="rId2"/>
          <a:stretch>
            <a:fillRect/>
          </a:stretch>
        </p:blipFill>
        <p:spPr>
          <a:xfrm>
            <a:off x="677334" y="3482284"/>
            <a:ext cx="8596668" cy="1890294"/>
          </a:xfrm>
          <a:prstGeom prst="rect">
            <a:avLst/>
          </a:prstGeom>
        </p:spPr>
      </p:pic>
    </p:spTree>
    <p:extLst>
      <p:ext uri="{BB962C8B-B14F-4D97-AF65-F5344CB8AC3E}">
        <p14:creationId xmlns:p14="http://schemas.microsoft.com/office/powerpoint/2010/main" val="249788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ormAutofit/>
          </a:bodyPr>
          <a:lstStyle/>
          <a:p>
            <a:r>
              <a:rPr lang="zh-TW" altLang="en-US" sz="1800" dirty="0"/>
              <a:t>移植手寫辨識程式至</a:t>
            </a:r>
            <a:r>
              <a:rPr lang="en-US" altLang="zh-TW" sz="1800" dirty="0" err="1"/>
              <a:t>Zedboard</a:t>
            </a:r>
            <a:r>
              <a:rPr lang="en-US" altLang="zh-TW" dirty="0"/>
              <a:t/>
            </a:r>
            <a:br>
              <a:rPr lang="en-US" altLang="zh-TW" dirty="0"/>
            </a:br>
            <a:r>
              <a:rPr lang="zh-TW" altLang="en-US" dirty="0"/>
              <a:t>安裝交叉編譯器 </a:t>
            </a:r>
            <a:r>
              <a:rPr lang="en-US" altLang="zh-TW" sz="1800" dirty="0"/>
              <a:t>(2/2)</a:t>
            </a:r>
            <a:endParaRPr lang="zh-TW" altLang="en-US" sz="1800" dirty="0"/>
          </a:p>
        </p:txBody>
      </p:sp>
      <p:sp>
        <p:nvSpPr>
          <p:cNvPr id="6" name="內容版面配置區 5"/>
          <p:cNvSpPr>
            <a:spLocks noGrp="1"/>
          </p:cNvSpPr>
          <p:nvPr>
            <p:ph idx="1"/>
          </p:nvPr>
        </p:nvSpPr>
        <p:spPr/>
        <p:txBody>
          <a:bodyPr/>
          <a:lstStyle/>
          <a:p>
            <a:r>
              <a:rPr lang="zh-TW" altLang="en-US" dirty="0"/>
              <a:t>在</a:t>
            </a:r>
            <a:r>
              <a:rPr lang="en-US" altLang="zh-TW" dirty="0"/>
              <a:t>PC</a:t>
            </a:r>
            <a:r>
              <a:rPr lang="zh-TW" altLang="en-US" dirty="0"/>
              <a:t>上開啟</a:t>
            </a:r>
            <a:r>
              <a:rPr lang="en-US" altLang="zh-TW" dirty="0"/>
              <a:t>Linux</a:t>
            </a:r>
            <a:r>
              <a:rPr lang="zh-TW" altLang="en-US" dirty="0"/>
              <a:t>作業系統</a:t>
            </a:r>
          </a:p>
          <a:p>
            <a:r>
              <a:rPr lang="zh-TW" altLang="en-US" dirty="0"/>
              <a:t>從教學平台下載</a:t>
            </a:r>
            <a:r>
              <a:rPr lang="en-US" altLang="zh-TW" dirty="0"/>
              <a:t>cross_compiler.tar.gz</a:t>
            </a:r>
            <a:r>
              <a:rPr lang="zh-TW" altLang="en-US" dirty="0"/>
              <a:t>及</a:t>
            </a:r>
            <a:r>
              <a:rPr lang="en-US" altLang="zh-TW" dirty="0"/>
              <a:t>Makefile.zip</a:t>
            </a:r>
            <a:r>
              <a:rPr lang="zh-TW" altLang="en-US" dirty="0"/>
              <a:t>到</a:t>
            </a:r>
            <a:r>
              <a:rPr lang="en-US" altLang="zh-TW" dirty="0" smtClean="0"/>
              <a:t>Downloads</a:t>
            </a:r>
            <a:r>
              <a:rPr lang="zh-TW" altLang="en-US" dirty="0" smtClean="0"/>
              <a:t>資料夾</a:t>
            </a:r>
            <a:endParaRPr lang="zh-TW" altLang="en-US" dirty="0"/>
          </a:p>
          <a:p>
            <a:r>
              <a:rPr lang="zh-TW" altLang="en-US" dirty="0"/>
              <a:t>開啟終端機進行以下步驟與指令</a:t>
            </a:r>
            <a:r>
              <a:rPr lang="en-US" altLang="zh-TW" dirty="0"/>
              <a:t>: (</a:t>
            </a:r>
            <a:r>
              <a:rPr lang="zh-TW" altLang="en-US" dirty="0">
                <a:solidFill>
                  <a:srgbClr val="00B050"/>
                </a:solidFill>
              </a:rPr>
              <a:t>綠字</a:t>
            </a:r>
            <a:r>
              <a:rPr lang="zh-TW" altLang="en-US" dirty="0"/>
              <a:t>請替換成同學自己的路徑</a:t>
            </a:r>
            <a:r>
              <a:rPr lang="en-US" altLang="zh-TW" dirty="0"/>
              <a:t>)</a:t>
            </a:r>
          </a:p>
          <a:p>
            <a:pPr lvl="1"/>
            <a:r>
              <a:rPr lang="en-US" altLang="zh-TW" dirty="0" err="1">
                <a:solidFill>
                  <a:srgbClr val="0070C0"/>
                </a:solidFill>
              </a:rPr>
              <a:t>sudo</a:t>
            </a:r>
            <a:r>
              <a:rPr lang="en-US" altLang="zh-TW" dirty="0">
                <a:solidFill>
                  <a:srgbClr val="0070C0"/>
                </a:solidFill>
              </a:rPr>
              <a:t> –</a:t>
            </a:r>
            <a:r>
              <a:rPr lang="en-US" altLang="zh-TW" dirty="0" err="1">
                <a:solidFill>
                  <a:srgbClr val="0070C0"/>
                </a:solidFill>
              </a:rPr>
              <a:t>i</a:t>
            </a:r>
            <a:r>
              <a:rPr lang="en-US" altLang="zh-TW" dirty="0">
                <a:solidFill>
                  <a:srgbClr val="0070C0"/>
                </a:solidFill>
              </a:rPr>
              <a:t>	</a:t>
            </a:r>
            <a:r>
              <a:rPr lang="en-US" altLang="zh-TW" dirty="0"/>
              <a:t>					</a:t>
            </a:r>
            <a:r>
              <a:rPr lang="zh-TW" altLang="en-US" dirty="0"/>
              <a:t>取得最高權限</a:t>
            </a:r>
          </a:p>
          <a:p>
            <a:pPr lvl="1"/>
            <a:r>
              <a:rPr lang="en-US" altLang="zh-TW" dirty="0">
                <a:solidFill>
                  <a:srgbClr val="0070C0"/>
                </a:solidFill>
              </a:rPr>
              <a:t>apt-get install </a:t>
            </a:r>
            <a:r>
              <a:rPr lang="en-US" altLang="zh-TW" dirty="0" err="1">
                <a:solidFill>
                  <a:srgbClr val="0070C0"/>
                </a:solidFill>
              </a:rPr>
              <a:t>lsb</a:t>
            </a:r>
            <a:r>
              <a:rPr lang="en-US" altLang="zh-TW" dirty="0">
                <a:solidFill>
                  <a:srgbClr val="0070C0"/>
                </a:solidFill>
              </a:rPr>
              <a:t>-core</a:t>
            </a:r>
            <a:r>
              <a:rPr lang="en-US" altLang="zh-TW" dirty="0"/>
              <a:t>		</a:t>
            </a:r>
            <a:r>
              <a:rPr lang="zh-TW" altLang="en-US" dirty="0"/>
              <a:t>安裝 </a:t>
            </a:r>
            <a:r>
              <a:rPr lang="en-US" altLang="zh-TW" dirty="0" err="1"/>
              <a:t>lsb</a:t>
            </a:r>
            <a:r>
              <a:rPr lang="en-US" altLang="zh-TW" dirty="0"/>
              <a:t>-core</a:t>
            </a:r>
          </a:p>
          <a:p>
            <a:pPr lvl="1"/>
            <a:r>
              <a:rPr lang="en-US" altLang="zh-TW" dirty="0">
                <a:solidFill>
                  <a:srgbClr val="0070C0"/>
                </a:solidFill>
              </a:rPr>
              <a:t>mv</a:t>
            </a:r>
            <a:r>
              <a:rPr lang="zh-TW" altLang="en-US" dirty="0"/>
              <a:t> </a:t>
            </a:r>
            <a:r>
              <a:rPr lang="zh-TW" altLang="en-US" dirty="0">
                <a:solidFill>
                  <a:srgbClr val="00B050"/>
                </a:solidFill>
              </a:rPr>
              <a:t>壓縮檔存放路徑 </a:t>
            </a:r>
            <a:r>
              <a:rPr lang="en-US" altLang="zh-TW" dirty="0">
                <a:solidFill>
                  <a:srgbClr val="0070C0"/>
                </a:solidFill>
              </a:rPr>
              <a:t>/</a:t>
            </a:r>
            <a:r>
              <a:rPr lang="en-US" altLang="zh-TW" dirty="0"/>
              <a:t>			</a:t>
            </a:r>
            <a:r>
              <a:rPr lang="zh-TW" altLang="en-US" dirty="0"/>
              <a:t>將壓縮檔移至系統根目錄 </a:t>
            </a:r>
          </a:p>
          <a:p>
            <a:pPr lvl="1"/>
            <a:r>
              <a:rPr lang="en-US" altLang="zh-TW" dirty="0">
                <a:solidFill>
                  <a:srgbClr val="0070C0"/>
                </a:solidFill>
              </a:rPr>
              <a:t>tar </a:t>
            </a:r>
            <a:r>
              <a:rPr lang="en-US" altLang="zh-TW" dirty="0" err="1">
                <a:solidFill>
                  <a:srgbClr val="0070C0"/>
                </a:solidFill>
              </a:rPr>
              <a:t>zxvf</a:t>
            </a:r>
            <a:r>
              <a:rPr lang="en-US" altLang="zh-TW" dirty="0">
                <a:solidFill>
                  <a:srgbClr val="0070C0"/>
                </a:solidFill>
              </a:rPr>
              <a:t> /cross_compiler.tar.gz</a:t>
            </a:r>
            <a:r>
              <a:rPr lang="en-US" altLang="zh-TW" dirty="0"/>
              <a:t>	</a:t>
            </a:r>
            <a:r>
              <a:rPr lang="zh-TW" altLang="en-US" dirty="0"/>
              <a:t>在系統根目錄下解壓縮資料夾</a:t>
            </a:r>
          </a:p>
          <a:p>
            <a:endParaRPr lang="zh-TW" altLang="en-US" dirty="0"/>
          </a:p>
        </p:txBody>
      </p:sp>
    </p:spTree>
    <p:extLst>
      <p:ext uri="{BB962C8B-B14F-4D97-AF65-F5344CB8AC3E}">
        <p14:creationId xmlns:p14="http://schemas.microsoft.com/office/powerpoint/2010/main" val="4003176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1800" dirty="0"/>
              <a:t>移植手寫辨識程式至</a:t>
            </a:r>
            <a:r>
              <a:rPr lang="en-US" altLang="zh-TW" sz="1800" dirty="0" err="1"/>
              <a:t>Zedboard</a:t>
            </a:r>
            <a:r>
              <a:rPr lang="en-US" altLang="zh-TW" dirty="0"/>
              <a:t/>
            </a:r>
            <a:br>
              <a:rPr lang="en-US" altLang="zh-TW" dirty="0"/>
            </a:br>
            <a:r>
              <a:rPr lang="zh-TW" altLang="en-US" dirty="0"/>
              <a:t>編譯手寫辨識程式</a:t>
            </a:r>
          </a:p>
        </p:txBody>
      </p:sp>
      <p:sp>
        <p:nvSpPr>
          <p:cNvPr id="3" name="內容版面配置區 2"/>
          <p:cNvSpPr>
            <a:spLocks noGrp="1"/>
          </p:cNvSpPr>
          <p:nvPr>
            <p:ph idx="1"/>
          </p:nvPr>
        </p:nvSpPr>
        <p:spPr>
          <a:xfrm>
            <a:off x="677334" y="2160588"/>
            <a:ext cx="8596668" cy="4545011"/>
          </a:xfrm>
        </p:spPr>
        <p:txBody>
          <a:bodyPr>
            <a:normAutofit fontScale="85000" lnSpcReduction="10000"/>
          </a:bodyPr>
          <a:lstStyle/>
          <a:p>
            <a:r>
              <a:rPr lang="zh-TW" altLang="en-US" dirty="0"/>
              <a:t>在</a:t>
            </a:r>
            <a:r>
              <a:rPr lang="en-US" altLang="zh-TW" dirty="0"/>
              <a:t>Downloads</a:t>
            </a:r>
            <a:r>
              <a:rPr lang="zh-TW" altLang="en-US" dirty="0"/>
              <a:t>資料夾新增</a:t>
            </a:r>
            <a:r>
              <a:rPr lang="zh-TW" altLang="en-US" dirty="0">
                <a:solidFill>
                  <a:srgbClr val="FF0000"/>
                </a:solidFill>
              </a:rPr>
              <a:t>檔名為</a:t>
            </a:r>
            <a:r>
              <a:rPr lang="en-US" altLang="zh-TW" dirty="0">
                <a:solidFill>
                  <a:srgbClr val="FF0000"/>
                </a:solidFill>
              </a:rPr>
              <a:t>ex</a:t>
            </a:r>
            <a:r>
              <a:rPr lang="zh-TW" altLang="en-US" dirty="0">
                <a:solidFill>
                  <a:srgbClr val="FF0000"/>
                </a:solidFill>
              </a:rPr>
              <a:t>資料夾</a:t>
            </a:r>
            <a:r>
              <a:rPr lang="zh-TW" altLang="en-US" dirty="0"/>
              <a:t>，並放入</a:t>
            </a:r>
            <a:r>
              <a:rPr lang="en-US" altLang="zh-TW" dirty="0" err="1"/>
              <a:t>Qt</a:t>
            </a:r>
            <a:r>
              <a:rPr lang="zh-TW" altLang="en-US" dirty="0"/>
              <a:t>的</a:t>
            </a:r>
            <a:r>
              <a:rPr lang="en-US" altLang="zh-TW" dirty="0"/>
              <a:t>C code</a:t>
            </a:r>
            <a:r>
              <a:rPr lang="zh-TW" altLang="en-US" dirty="0"/>
              <a:t>及存放</a:t>
            </a:r>
            <a:r>
              <a:rPr lang="en-US" altLang="zh-TW" dirty="0"/>
              <a:t>weight</a:t>
            </a:r>
            <a:r>
              <a:rPr lang="zh-TW" altLang="en-US" dirty="0"/>
              <a:t>與</a:t>
            </a:r>
            <a:r>
              <a:rPr lang="en-US" altLang="zh-TW" dirty="0"/>
              <a:t>bias</a:t>
            </a:r>
            <a:r>
              <a:rPr lang="zh-TW" altLang="en-US" dirty="0"/>
              <a:t>之文件檔</a:t>
            </a:r>
            <a:endParaRPr lang="en-US" altLang="zh-TW" dirty="0"/>
          </a:p>
          <a:p>
            <a:r>
              <a:rPr lang="zh-TW" altLang="en-US" dirty="0"/>
              <a:t>將</a:t>
            </a:r>
            <a:r>
              <a:rPr lang="en-US" altLang="zh-TW" dirty="0"/>
              <a:t>Makefile.zip</a:t>
            </a:r>
            <a:r>
              <a:rPr lang="zh-TW" altLang="en-US" dirty="0"/>
              <a:t>解壓縮到 </a:t>
            </a:r>
            <a:r>
              <a:rPr lang="en-US" altLang="zh-TW" dirty="0"/>
              <a:t>Downloads</a:t>
            </a:r>
            <a:r>
              <a:rPr lang="zh-TW" altLang="en-US" dirty="0"/>
              <a:t>資料夾</a:t>
            </a:r>
            <a:endParaRPr lang="en-US" altLang="zh-TW" dirty="0"/>
          </a:p>
          <a:p>
            <a:r>
              <a:rPr lang="zh-TW" altLang="en-US" dirty="0"/>
              <a:t>將終端機目前所在路徑移動到</a:t>
            </a:r>
            <a:r>
              <a:rPr lang="en-US" altLang="zh-TW" dirty="0"/>
              <a:t>ex</a:t>
            </a:r>
            <a:r>
              <a:rPr lang="zh-TW" altLang="en-US" dirty="0"/>
              <a:t>資料夾</a:t>
            </a:r>
            <a:endParaRPr lang="en-US" altLang="zh-TW" dirty="0"/>
          </a:p>
          <a:p>
            <a:pPr lvl="1"/>
            <a:r>
              <a:rPr lang="en-US" altLang="zh-TW" dirty="0">
                <a:solidFill>
                  <a:srgbClr val="0070C0"/>
                </a:solidFill>
              </a:rPr>
              <a:t>export PATH=/opt/</a:t>
            </a:r>
            <a:r>
              <a:rPr lang="en-US" altLang="zh-TW" dirty="0" err="1">
                <a:solidFill>
                  <a:srgbClr val="0070C0"/>
                </a:solidFill>
              </a:rPr>
              <a:t>cross_compiler</a:t>
            </a:r>
            <a:r>
              <a:rPr lang="en-US" altLang="zh-TW" dirty="0">
                <a:solidFill>
                  <a:srgbClr val="0070C0"/>
                </a:solidFill>
              </a:rPr>
              <a:t>/</a:t>
            </a:r>
            <a:r>
              <a:rPr lang="en-US" altLang="zh-TW" dirty="0" err="1">
                <a:solidFill>
                  <a:srgbClr val="0070C0"/>
                </a:solidFill>
              </a:rPr>
              <a:t>arm_linux_eabi</a:t>
            </a:r>
            <a:r>
              <a:rPr lang="en-US" altLang="zh-TW" dirty="0">
                <a:solidFill>
                  <a:srgbClr val="0070C0"/>
                </a:solidFill>
              </a:rPr>
              <a:t>/bin:$PATH</a:t>
            </a:r>
            <a:r>
              <a:rPr lang="en-US" altLang="zh-TW" dirty="0"/>
              <a:t>			</a:t>
            </a:r>
            <a:r>
              <a:rPr lang="zh-TW" altLang="en-US" dirty="0"/>
              <a:t>設定環境變數</a:t>
            </a:r>
          </a:p>
          <a:p>
            <a:pPr lvl="1"/>
            <a:r>
              <a:rPr lang="en-US" altLang="zh-TW" dirty="0">
                <a:solidFill>
                  <a:srgbClr val="0070C0"/>
                </a:solidFill>
              </a:rPr>
              <a:t>/opt/</a:t>
            </a:r>
            <a:r>
              <a:rPr lang="en-US" altLang="zh-TW" dirty="0" err="1">
                <a:solidFill>
                  <a:srgbClr val="0070C0"/>
                </a:solidFill>
              </a:rPr>
              <a:t>cross_compiler</a:t>
            </a:r>
            <a:r>
              <a:rPr lang="en-US" altLang="zh-TW" dirty="0">
                <a:solidFill>
                  <a:srgbClr val="0070C0"/>
                </a:solidFill>
              </a:rPr>
              <a:t>/</a:t>
            </a:r>
            <a:r>
              <a:rPr lang="en-US" altLang="zh-TW" dirty="0" err="1">
                <a:solidFill>
                  <a:srgbClr val="0070C0"/>
                </a:solidFill>
              </a:rPr>
              <a:t>pandaboard</a:t>
            </a:r>
            <a:r>
              <a:rPr lang="en-US" altLang="zh-TW" dirty="0">
                <a:solidFill>
                  <a:srgbClr val="0070C0"/>
                </a:solidFill>
              </a:rPr>
              <a:t>/qt-</a:t>
            </a:r>
            <a:r>
              <a:rPr lang="en-US" altLang="zh-TW" dirty="0" err="1">
                <a:solidFill>
                  <a:srgbClr val="0070C0"/>
                </a:solidFill>
              </a:rPr>
              <a:t>pandaboard</a:t>
            </a:r>
            <a:r>
              <a:rPr lang="en-US" altLang="zh-TW" dirty="0">
                <a:solidFill>
                  <a:srgbClr val="0070C0"/>
                </a:solidFill>
              </a:rPr>
              <a:t>-lib/bin/</a:t>
            </a:r>
            <a:r>
              <a:rPr lang="en-US" altLang="zh-TW" dirty="0" err="1">
                <a:solidFill>
                  <a:srgbClr val="0070C0"/>
                </a:solidFill>
              </a:rPr>
              <a:t>qmake</a:t>
            </a:r>
            <a:r>
              <a:rPr lang="en-US" altLang="zh-TW" dirty="0">
                <a:solidFill>
                  <a:srgbClr val="0070C0"/>
                </a:solidFill>
              </a:rPr>
              <a:t> -project</a:t>
            </a:r>
            <a:r>
              <a:rPr lang="en-US" altLang="zh-TW" dirty="0"/>
              <a:t>	</a:t>
            </a:r>
            <a:r>
              <a:rPr lang="zh-TW" altLang="en-US" dirty="0"/>
              <a:t>建立 </a:t>
            </a:r>
            <a:r>
              <a:rPr lang="en-US" altLang="zh-TW" dirty="0" err="1"/>
              <a:t>Qt</a:t>
            </a:r>
            <a:r>
              <a:rPr lang="en-US" altLang="zh-TW" dirty="0"/>
              <a:t> </a:t>
            </a:r>
            <a:r>
              <a:rPr lang="zh-TW" altLang="en-US" dirty="0"/>
              <a:t>專案</a:t>
            </a:r>
          </a:p>
          <a:p>
            <a:pPr lvl="1"/>
            <a:r>
              <a:rPr lang="en-US" altLang="zh-TW" dirty="0">
                <a:solidFill>
                  <a:srgbClr val="0070C0"/>
                </a:solidFill>
              </a:rPr>
              <a:t>/opt/</a:t>
            </a:r>
            <a:r>
              <a:rPr lang="en-US" altLang="zh-TW" dirty="0" err="1">
                <a:solidFill>
                  <a:srgbClr val="0070C0"/>
                </a:solidFill>
              </a:rPr>
              <a:t>cross_compiler</a:t>
            </a:r>
            <a:r>
              <a:rPr lang="en-US" altLang="zh-TW" dirty="0">
                <a:solidFill>
                  <a:srgbClr val="0070C0"/>
                </a:solidFill>
              </a:rPr>
              <a:t>/</a:t>
            </a:r>
            <a:r>
              <a:rPr lang="en-US" altLang="zh-TW" dirty="0" err="1">
                <a:solidFill>
                  <a:srgbClr val="0070C0"/>
                </a:solidFill>
              </a:rPr>
              <a:t>pandaboard</a:t>
            </a:r>
            <a:r>
              <a:rPr lang="en-US" altLang="zh-TW" dirty="0">
                <a:solidFill>
                  <a:srgbClr val="0070C0"/>
                </a:solidFill>
              </a:rPr>
              <a:t>/qt-</a:t>
            </a:r>
            <a:r>
              <a:rPr lang="en-US" altLang="zh-TW" dirty="0" err="1">
                <a:solidFill>
                  <a:srgbClr val="0070C0"/>
                </a:solidFill>
              </a:rPr>
              <a:t>pandaboard</a:t>
            </a:r>
            <a:r>
              <a:rPr lang="en-US" altLang="zh-TW" dirty="0">
                <a:solidFill>
                  <a:srgbClr val="0070C0"/>
                </a:solidFill>
              </a:rPr>
              <a:t>-lib/bin/</a:t>
            </a:r>
            <a:r>
              <a:rPr lang="en-US" altLang="zh-TW" dirty="0" err="1">
                <a:solidFill>
                  <a:srgbClr val="0070C0"/>
                </a:solidFill>
              </a:rPr>
              <a:t>qmake</a:t>
            </a:r>
            <a:r>
              <a:rPr lang="en-US" altLang="zh-TW" dirty="0">
                <a:solidFill>
                  <a:srgbClr val="0070C0"/>
                </a:solidFill>
              </a:rPr>
              <a:t> -spec /opt/</a:t>
            </a:r>
            <a:r>
              <a:rPr lang="en-US" altLang="zh-TW" dirty="0" err="1">
                <a:solidFill>
                  <a:srgbClr val="0070C0"/>
                </a:solidFill>
              </a:rPr>
              <a:t>cross_compiler</a:t>
            </a:r>
            <a:r>
              <a:rPr lang="en-US" altLang="zh-TW" dirty="0">
                <a:solidFill>
                  <a:srgbClr val="0070C0"/>
                </a:solidFill>
              </a:rPr>
              <a:t>/</a:t>
            </a:r>
            <a:r>
              <a:rPr lang="en-US" altLang="zh-TW" dirty="0" err="1">
                <a:solidFill>
                  <a:srgbClr val="0070C0"/>
                </a:solidFill>
              </a:rPr>
              <a:t>pandaboard</a:t>
            </a:r>
            <a:r>
              <a:rPr lang="en-US" altLang="zh-TW" dirty="0">
                <a:solidFill>
                  <a:srgbClr val="0070C0"/>
                </a:solidFill>
              </a:rPr>
              <a:t>/qt-</a:t>
            </a:r>
            <a:r>
              <a:rPr lang="en-US" altLang="zh-TW" dirty="0" err="1">
                <a:solidFill>
                  <a:srgbClr val="0070C0"/>
                </a:solidFill>
              </a:rPr>
              <a:t>pandaboard</a:t>
            </a:r>
            <a:r>
              <a:rPr lang="en-US" altLang="zh-TW" dirty="0">
                <a:solidFill>
                  <a:srgbClr val="0070C0"/>
                </a:solidFill>
              </a:rPr>
              <a:t>-lib/</a:t>
            </a:r>
            <a:r>
              <a:rPr lang="en-US" altLang="zh-TW" dirty="0" err="1">
                <a:solidFill>
                  <a:srgbClr val="0070C0"/>
                </a:solidFill>
              </a:rPr>
              <a:t>mkspecs</a:t>
            </a:r>
            <a:r>
              <a:rPr lang="en-US" altLang="zh-TW" dirty="0">
                <a:solidFill>
                  <a:srgbClr val="0070C0"/>
                </a:solidFill>
              </a:rPr>
              <a:t>/</a:t>
            </a:r>
            <a:r>
              <a:rPr lang="en-US" altLang="zh-TW" dirty="0" err="1">
                <a:solidFill>
                  <a:srgbClr val="0070C0"/>
                </a:solidFill>
              </a:rPr>
              <a:t>qws</a:t>
            </a:r>
            <a:r>
              <a:rPr lang="en-US" altLang="zh-TW" dirty="0">
                <a:solidFill>
                  <a:srgbClr val="0070C0"/>
                </a:solidFill>
              </a:rPr>
              <a:t>/linux-omap4430-g++</a:t>
            </a:r>
            <a:br>
              <a:rPr lang="en-US" altLang="zh-TW" dirty="0">
                <a:solidFill>
                  <a:srgbClr val="0070C0"/>
                </a:solidFill>
              </a:rPr>
            </a:br>
            <a:r>
              <a:rPr lang="zh-TW" altLang="en-US" dirty="0"/>
              <a:t>生成 </a:t>
            </a:r>
            <a:r>
              <a:rPr lang="en-US" altLang="zh-TW" dirty="0" err="1"/>
              <a:t>Makefile</a:t>
            </a:r>
            <a:r>
              <a:rPr lang="en-US" altLang="zh-TW" dirty="0"/>
              <a:t> </a:t>
            </a:r>
            <a:r>
              <a:rPr lang="zh-TW" altLang="en-US" dirty="0"/>
              <a:t>檔</a:t>
            </a:r>
            <a:endParaRPr lang="en-US" altLang="zh-TW" dirty="0"/>
          </a:p>
          <a:p>
            <a:pPr lvl="1"/>
            <a:r>
              <a:rPr lang="zh-TW" altLang="en-US" dirty="0"/>
              <a:t>將終端機所在路徑移至</a:t>
            </a:r>
            <a:r>
              <a:rPr lang="en-US" altLang="zh-TW" dirty="0"/>
              <a:t>Downloads</a:t>
            </a:r>
            <a:endParaRPr lang="zh-TW" altLang="en-US" dirty="0"/>
          </a:p>
          <a:p>
            <a:pPr lvl="1"/>
            <a:r>
              <a:rPr lang="en-US" altLang="zh-TW" dirty="0" err="1">
                <a:solidFill>
                  <a:srgbClr val="0070C0"/>
                </a:solidFill>
              </a:rPr>
              <a:t>cp</a:t>
            </a:r>
            <a:r>
              <a:rPr lang="en-US" altLang="zh-TW" dirty="0"/>
              <a:t> </a:t>
            </a:r>
            <a:r>
              <a:rPr lang="en-US" altLang="zh-TW" dirty="0" err="1">
                <a:solidFill>
                  <a:srgbClr val="00B050"/>
                </a:solidFill>
              </a:rPr>
              <a:t>Makefile</a:t>
            </a:r>
            <a:r>
              <a:rPr lang="zh-TW" altLang="en-US" dirty="0">
                <a:solidFill>
                  <a:srgbClr val="00B050"/>
                </a:solidFill>
              </a:rPr>
              <a:t>資料路徑 </a:t>
            </a:r>
            <a:r>
              <a:rPr lang="en-US" altLang="zh-TW" dirty="0">
                <a:solidFill>
                  <a:srgbClr val="00B050"/>
                </a:solidFill>
              </a:rPr>
              <a:t>ex</a:t>
            </a:r>
            <a:r>
              <a:rPr lang="zh-TW" altLang="en-US" dirty="0">
                <a:solidFill>
                  <a:srgbClr val="00B050"/>
                </a:solidFill>
              </a:rPr>
              <a:t>資料夾路徑</a:t>
            </a:r>
            <a:r>
              <a:rPr lang="en-US" altLang="zh-TW" dirty="0"/>
              <a:t>		</a:t>
            </a:r>
            <a:r>
              <a:rPr lang="zh-TW" altLang="en-US" dirty="0"/>
              <a:t>將</a:t>
            </a:r>
            <a:r>
              <a:rPr lang="en-US" altLang="zh-TW" dirty="0"/>
              <a:t>Makefile.zip</a:t>
            </a:r>
            <a:r>
              <a:rPr lang="zh-TW" altLang="en-US" dirty="0"/>
              <a:t>解壓縮出的</a:t>
            </a:r>
            <a:r>
              <a:rPr lang="en-US" altLang="zh-TW" dirty="0" err="1"/>
              <a:t>Makefile</a:t>
            </a:r>
            <a:r>
              <a:rPr lang="zh-TW" altLang="en-US" dirty="0"/>
              <a:t>移至</a:t>
            </a:r>
            <a:r>
              <a:rPr lang="en-US" altLang="zh-TW" dirty="0"/>
              <a:t>ex</a:t>
            </a:r>
            <a:r>
              <a:rPr lang="zh-TW" altLang="en-US" dirty="0"/>
              <a:t>資料夾覆蓋</a:t>
            </a:r>
            <a:endParaRPr lang="en-US" altLang="zh-TW" dirty="0"/>
          </a:p>
          <a:p>
            <a:pPr lvl="1"/>
            <a:r>
              <a:rPr lang="zh-TW" altLang="en-US" dirty="0"/>
              <a:t>將終端機路徑從</a:t>
            </a:r>
            <a:r>
              <a:rPr lang="en-US" altLang="zh-TW" dirty="0"/>
              <a:t>Downloads</a:t>
            </a:r>
            <a:r>
              <a:rPr lang="zh-TW" altLang="en-US" dirty="0"/>
              <a:t>移至</a:t>
            </a:r>
            <a:r>
              <a:rPr lang="en-US" altLang="zh-TW" dirty="0"/>
              <a:t>ex</a:t>
            </a:r>
            <a:r>
              <a:rPr lang="zh-TW" altLang="en-US" dirty="0"/>
              <a:t>資料夾</a:t>
            </a:r>
          </a:p>
          <a:p>
            <a:pPr lvl="1"/>
            <a:r>
              <a:rPr lang="en-US" altLang="zh-TW" dirty="0">
                <a:solidFill>
                  <a:srgbClr val="0070C0"/>
                </a:solidFill>
              </a:rPr>
              <a:t>make										</a:t>
            </a:r>
            <a:r>
              <a:rPr lang="zh-TW" altLang="en-US" dirty="0"/>
              <a:t>在</a:t>
            </a:r>
            <a:r>
              <a:rPr lang="en-US" altLang="zh-TW" dirty="0"/>
              <a:t>ex</a:t>
            </a:r>
            <a:r>
              <a:rPr lang="zh-TW" altLang="en-US" dirty="0"/>
              <a:t>資料夾下輸入產生</a:t>
            </a:r>
            <a:r>
              <a:rPr lang="en-US" altLang="zh-TW" dirty="0"/>
              <a:t>ex</a:t>
            </a:r>
            <a:r>
              <a:rPr lang="zh-TW" altLang="en-US" dirty="0"/>
              <a:t>執行檔</a:t>
            </a:r>
          </a:p>
          <a:p>
            <a:r>
              <a:rPr lang="zh-TW" altLang="en-US" dirty="0"/>
              <a:t>此執行檔即可在</a:t>
            </a:r>
            <a:r>
              <a:rPr lang="en-US" altLang="zh-TW" dirty="0" err="1"/>
              <a:t>Zedboard</a:t>
            </a:r>
            <a:r>
              <a:rPr lang="zh-TW" altLang="en-US" dirty="0"/>
              <a:t>上使用</a:t>
            </a:r>
          </a:p>
          <a:p>
            <a:r>
              <a:rPr lang="zh-TW" altLang="en-US" dirty="0"/>
              <a:t>詳細安裝過程可參考連結影片</a:t>
            </a:r>
          </a:p>
        </p:txBody>
      </p:sp>
    </p:spTree>
    <p:extLst>
      <p:ext uri="{BB962C8B-B14F-4D97-AF65-F5344CB8AC3E}">
        <p14:creationId xmlns:p14="http://schemas.microsoft.com/office/powerpoint/2010/main" val="1331922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在</a:t>
            </a:r>
            <a:r>
              <a:rPr lang="en-US" altLang="zh-TW" dirty="0" err="1"/>
              <a:t>Zedboard</a:t>
            </a:r>
            <a:r>
              <a:rPr lang="zh-TW" altLang="en-US" dirty="0"/>
              <a:t>上執行手寫辨識程式 </a:t>
            </a:r>
            <a:r>
              <a:rPr lang="en-US" altLang="zh-TW" sz="1800" dirty="0"/>
              <a:t>(1/2)</a:t>
            </a:r>
            <a:endParaRPr lang="zh-TW" altLang="en-US" sz="1800" dirty="0"/>
          </a:p>
        </p:txBody>
      </p:sp>
      <p:sp>
        <p:nvSpPr>
          <p:cNvPr id="3" name="內容版面配置區 2"/>
          <p:cNvSpPr>
            <a:spLocks noGrp="1"/>
          </p:cNvSpPr>
          <p:nvPr>
            <p:ph idx="1"/>
          </p:nvPr>
        </p:nvSpPr>
        <p:spPr/>
        <p:txBody>
          <a:bodyPr/>
          <a:lstStyle/>
          <a:p>
            <a:r>
              <a:rPr lang="zh-TW" altLang="en-US" dirty="0"/>
              <a:t>請同學將編譯好的執行檔、 參數檔</a:t>
            </a:r>
            <a:r>
              <a:rPr lang="en-US" altLang="zh-TW" dirty="0"/>
              <a:t> </a:t>
            </a:r>
            <a:r>
              <a:rPr lang="zh-TW" altLang="en-US" dirty="0"/>
              <a:t>及 </a:t>
            </a:r>
            <a:r>
              <a:rPr lang="en-US" altLang="zh-TW" dirty="0" err="1"/>
              <a:t>SDCard</a:t>
            </a:r>
            <a:r>
              <a:rPr lang="zh-TW" altLang="en-US" dirty="0"/>
              <a:t>壓縮檔內容放入</a:t>
            </a:r>
            <a:r>
              <a:rPr lang="en-US" altLang="zh-TW" dirty="0"/>
              <a:t>SD</a:t>
            </a:r>
            <a:r>
              <a:rPr lang="zh-TW" altLang="en-US" dirty="0"/>
              <a:t>卡</a:t>
            </a:r>
            <a:endParaRPr lang="en-US" altLang="zh-TW" dirty="0"/>
          </a:p>
          <a:p>
            <a:r>
              <a:rPr lang="zh-TW" altLang="en-US" dirty="0"/>
              <a:t>在</a:t>
            </a:r>
            <a:r>
              <a:rPr lang="en-US" altLang="zh-TW" dirty="0" err="1"/>
              <a:t>Zedboard</a:t>
            </a:r>
            <a:r>
              <a:rPr lang="zh-TW" altLang="en-US" dirty="0"/>
              <a:t> 上</a:t>
            </a:r>
            <a:r>
              <a:rPr lang="en-US" altLang="zh-TW" dirty="0"/>
              <a:t>USB OTG</a:t>
            </a:r>
            <a:r>
              <a:rPr lang="zh-TW" altLang="en-US" dirty="0"/>
              <a:t>口接上公對母轉接頭並連上滑鼠</a:t>
            </a:r>
            <a:endParaRPr lang="en-US" altLang="zh-TW" dirty="0"/>
          </a:p>
          <a:p>
            <a:r>
              <a:rPr lang="zh-TW" altLang="en-US" dirty="0"/>
              <a:t>首先需確認 </a:t>
            </a:r>
            <a:r>
              <a:rPr lang="en-US" altLang="zh-TW" dirty="0" err="1"/>
              <a:t>Qt</a:t>
            </a:r>
            <a:r>
              <a:rPr lang="en-US" altLang="zh-TW" dirty="0"/>
              <a:t> </a:t>
            </a:r>
            <a:r>
              <a:rPr lang="zh-TW" altLang="en-US" dirty="0"/>
              <a:t>函式庫是否安裝正確，在</a:t>
            </a:r>
            <a:r>
              <a:rPr lang="en-US" altLang="zh-TW" dirty="0" err="1"/>
              <a:t>Zedboard</a:t>
            </a:r>
            <a:r>
              <a:rPr lang="zh-TW" altLang="en-US" dirty="0"/>
              <a:t>的終端機中輸入</a:t>
            </a:r>
            <a:r>
              <a:rPr lang="en-US" altLang="zh-TW" dirty="0"/>
              <a:t>:</a:t>
            </a:r>
          </a:p>
          <a:p>
            <a:pPr lvl="1"/>
            <a:r>
              <a:rPr lang="en-US" altLang="zh-TW" dirty="0">
                <a:solidFill>
                  <a:srgbClr val="0070C0"/>
                </a:solidFill>
              </a:rPr>
              <a:t>mount /dev/mmcblk0p1 /</a:t>
            </a:r>
            <a:r>
              <a:rPr lang="en-US" altLang="zh-TW" dirty="0" err="1">
                <a:solidFill>
                  <a:srgbClr val="0070C0"/>
                </a:solidFill>
              </a:rPr>
              <a:t>mnt</a:t>
            </a:r>
            <a:r>
              <a:rPr lang="en-US" altLang="zh-TW" dirty="0"/>
              <a:t>	</a:t>
            </a:r>
            <a:r>
              <a:rPr lang="zh-TW" altLang="en-US" dirty="0"/>
              <a:t>掛載</a:t>
            </a:r>
            <a:r>
              <a:rPr lang="en-US" altLang="zh-TW" dirty="0" err="1"/>
              <a:t>filesystem</a:t>
            </a:r>
            <a:r>
              <a:rPr lang="en-US" altLang="zh-TW" dirty="0"/>
              <a:t> 	</a:t>
            </a:r>
          </a:p>
          <a:p>
            <a:pPr lvl="1"/>
            <a:r>
              <a:rPr lang="en-US" altLang="zh-TW" dirty="0">
                <a:solidFill>
                  <a:srgbClr val="0070C0"/>
                </a:solidFill>
              </a:rPr>
              <a:t>cd /</a:t>
            </a:r>
            <a:r>
              <a:rPr lang="en-US" altLang="zh-TW" dirty="0" err="1">
                <a:solidFill>
                  <a:srgbClr val="0070C0"/>
                </a:solidFill>
              </a:rPr>
              <a:t>mnt</a:t>
            </a:r>
            <a:r>
              <a:rPr lang="en-US" altLang="zh-TW" dirty="0"/>
              <a:t>  					</a:t>
            </a:r>
            <a:r>
              <a:rPr lang="zh-TW" altLang="en-US" dirty="0"/>
              <a:t>跳至</a:t>
            </a:r>
            <a:r>
              <a:rPr lang="en-US" altLang="zh-TW" dirty="0" err="1"/>
              <a:t>mnt</a:t>
            </a:r>
            <a:r>
              <a:rPr lang="zh-TW" altLang="en-US" dirty="0"/>
              <a:t>資料夾，即</a:t>
            </a:r>
            <a:r>
              <a:rPr lang="en-US" altLang="zh-TW" dirty="0"/>
              <a:t>SD</a:t>
            </a:r>
            <a:r>
              <a:rPr lang="zh-TW" altLang="en-US" dirty="0"/>
              <a:t>卡資料位置</a:t>
            </a:r>
          </a:p>
          <a:p>
            <a:pPr lvl="1"/>
            <a:r>
              <a:rPr lang="en-US" altLang="zh-TW" dirty="0">
                <a:solidFill>
                  <a:srgbClr val="0070C0"/>
                </a:solidFill>
              </a:rPr>
              <a:t>source </a:t>
            </a:r>
            <a:r>
              <a:rPr lang="en-US" altLang="zh-TW" dirty="0" err="1">
                <a:solidFill>
                  <a:srgbClr val="0070C0"/>
                </a:solidFill>
              </a:rPr>
              <a:t>init</a:t>
            </a:r>
            <a:r>
              <a:rPr lang="en-US" altLang="zh-TW" dirty="0"/>
              <a:t>   				</a:t>
            </a:r>
            <a:r>
              <a:rPr lang="zh-TW" altLang="en-US" dirty="0"/>
              <a:t>設定環境變數及掛載</a:t>
            </a:r>
            <a:r>
              <a:rPr lang="en-US" altLang="zh-TW" dirty="0" err="1"/>
              <a:t>Qt_lib.img</a:t>
            </a:r>
            <a:r>
              <a:rPr lang="en-US" altLang="zh-TW" dirty="0"/>
              <a:t> </a:t>
            </a:r>
            <a:r>
              <a:rPr lang="zh-TW" altLang="en-US" dirty="0"/>
              <a:t>映像檔</a:t>
            </a:r>
          </a:p>
          <a:p>
            <a:pPr lvl="1"/>
            <a:r>
              <a:rPr lang="en-US" altLang="zh-TW" dirty="0">
                <a:solidFill>
                  <a:srgbClr val="0070C0"/>
                </a:solidFill>
              </a:rPr>
              <a:t>cd </a:t>
            </a:r>
            <a:r>
              <a:rPr lang="en-US" altLang="zh-TW" dirty="0" err="1">
                <a:solidFill>
                  <a:srgbClr val="0070C0"/>
                </a:solidFill>
              </a:rPr>
              <a:t>Qtdemo</a:t>
            </a:r>
            <a:r>
              <a:rPr lang="en-US" altLang="zh-TW" dirty="0">
                <a:solidFill>
                  <a:srgbClr val="0070C0"/>
                </a:solidFill>
              </a:rPr>
              <a:t>	</a:t>
            </a:r>
            <a:r>
              <a:rPr lang="en-US" altLang="zh-TW" dirty="0"/>
              <a:t>				</a:t>
            </a:r>
            <a:r>
              <a:rPr lang="zh-TW" altLang="en-US" dirty="0"/>
              <a:t>切換終端機環境至</a:t>
            </a:r>
            <a:r>
              <a:rPr lang="en-US" altLang="zh-TW" dirty="0"/>
              <a:t>demo</a:t>
            </a:r>
            <a:r>
              <a:rPr lang="zh-TW" altLang="en-US" dirty="0"/>
              <a:t>資料夾</a:t>
            </a:r>
          </a:p>
          <a:p>
            <a:pPr lvl="1"/>
            <a:r>
              <a:rPr lang="en-US" altLang="zh-TW" dirty="0">
                <a:solidFill>
                  <a:srgbClr val="0070C0"/>
                </a:solidFill>
              </a:rPr>
              <a:t>./demo –</a:t>
            </a:r>
            <a:r>
              <a:rPr lang="en-US" altLang="zh-TW" dirty="0" err="1">
                <a:solidFill>
                  <a:srgbClr val="0070C0"/>
                </a:solidFill>
              </a:rPr>
              <a:t>qws</a:t>
            </a:r>
            <a:r>
              <a:rPr lang="en-US" altLang="zh-TW" dirty="0"/>
              <a:t>				</a:t>
            </a:r>
            <a:r>
              <a:rPr lang="zh-TW" altLang="en-US" dirty="0"/>
              <a:t>執行</a:t>
            </a:r>
            <a:r>
              <a:rPr lang="en-US" altLang="zh-TW" dirty="0" err="1"/>
              <a:t>Qt</a:t>
            </a:r>
            <a:r>
              <a:rPr lang="zh-TW" altLang="en-US" dirty="0"/>
              <a:t>測試檔案</a:t>
            </a:r>
          </a:p>
          <a:p>
            <a:r>
              <a:rPr lang="zh-TW" altLang="en-US" dirty="0"/>
              <a:t>最後螢幕會呈現示範程式</a:t>
            </a:r>
            <a:r>
              <a:rPr lang="en-US" altLang="zh-TW" dirty="0"/>
              <a:t>(</a:t>
            </a:r>
            <a:r>
              <a:rPr lang="zh-TW" altLang="en-US" dirty="0"/>
              <a:t>如圖</a:t>
            </a:r>
            <a:r>
              <a:rPr lang="en-US" altLang="zh-TW" dirty="0"/>
              <a:t>)</a:t>
            </a:r>
          </a:p>
          <a:p>
            <a:r>
              <a:rPr lang="zh-TW" altLang="en-US" dirty="0"/>
              <a:t>若呈現如圖畫面，即可先將此</a:t>
            </a:r>
            <a:r>
              <a:rPr lang="en-US" altLang="zh-TW" dirty="0"/>
              <a:t>demo</a:t>
            </a:r>
            <a:r>
              <a:rPr lang="zh-TW" altLang="en-US" dirty="0"/>
              <a:t>關閉</a:t>
            </a:r>
            <a:endParaRPr lang="en-US" altLang="zh-TW" dirty="0"/>
          </a:p>
        </p:txBody>
      </p:sp>
      <p:pic>
        <p:nvPicPr>
          <p:cNvPr id="4" name="圖片 3" descr="HDMI2.jpeg"/>
          <p:cNvPicPr>
            <a:picLocks noChangeAspect="1"/>
          </p:cNvPicPr>
          <p:nvPr/>
        </p:nvPicPr>
        <p:blipFill>
          <a:blip r:embed="rId2" cstate="print"/>
          <a:srcRect l="4359" t="9686" b="3138"/>
          <a:stretch>
            <a:fillRect/>
          </a:stretch>
        </p:blipFill>
        <p:spPr>
          <a:xfrm>
            <a:off x="7052599" y="4671324"/>
            <a:ext cx="2880551" cy="19691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43782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在</a:t>
            </a:r>
            <a:r>
              <a:rPr lang="en-US" altLang="zh-TW" dirty="0" err="1"/>
              <a:t>Zedboard</a:t>
            </a:r>
            <a:r>
              <a:rPr lang="zh-TW" altLang="en-US" dirty="0"/>
              <a:t>上執行手寫辨識程式 </a:t>
            </a:r>
            <a:r>
              <a:rPr lang="en-US" altLang="zh-TW" sz="1800" dirty="0"/>
              <a:t>(2/2)</a:t>
            </a:r>
            <a:endParaRPr lang="zh-TW" altLang="en-US" sz="1800" dirty="0"/>
          </a:p>
        </p:txBody>
      </p:sp>
      <p:sp>
        <p:nvSpPr>
          <p:cNvPr id="3" name="內容版面配置區 2"/>
          <p:cNvSpPr>
            <a:spLocks noGrp="1"/>
          </p:cNvSpPr>
          <p:nvPr>
            <p:ph sz="half" idx="1"/>
          </p:nvPr>
        </p:nvSpPr>
        <p:spPr/>
        <p:txBody>
          <a:bodyPr/>
          <a:lstStyle/>
          <a:p>
            <a:r>
              <a:rPr lang="zh-TW" altLang="en-US" dirty="0"/>
              <a:t>回到</a:t>
            </a:r>
            <a:r>
              <a:rPr lang="en-US" altLang="zh-TW" dirty="0" err="1"/>
              <a:t>MobaXterm</a:t>
            </a:r>
            <a:endParaRPr lang="en-US" altLang="zh-TW" dirty="0"/>
          </a:p>
          <a:p>
            <a:r>
              <a:rPr lang="zh-TW" altLang="en-US" dirty="0"/>
              <a:t>使用</a:t>
            </a:r>
            <a:r>
              <a:rPr lang="en-US" altLang="zh-TW" dirty="0"/>
              <a:t>cd</a:t>
            </a:r>
            <a:r>
              <a:rPr lang="zh-TW" altLang="en-US" dirty="0"/>
              <a:t>指令跳至</a:t>
            </a:r>
            <a:r>
              <a:rPr lang="en-US" altLang="zh-TW" dirty="0" err="1"/>
              <a:t>mnt</a:t>
            </a:r>
            <a:r>
              <a:rPr lang="zh-TW" altLang="en-US" dirty="0"/>
              <a:t>資料夾底下</a:t>
            </a:r>
            <a:r>
              <a:rPr lang="en-US" altLang="zh-TW" dirty="0"/>
              <a:t/>
            </a:r>
            <a:br>
              <a:rPr lang="en-US" altLang="zh-TW" dirty="0"/>
            </a:br>
            <a:r>
              <a:rPr lang="en-US" altLang="zh-TW" dirty="0"/>
              <a:t>(</a:t>
            </a:r>
            <a:r>
              <a:rPr lang="en-US" altLang="zh-TW" sz="1600" dirty="0">
                <a:solidFill>
                  <a:srgbClr val="0070C0"/>
                </a:solidFill>
              </a:rPr>
              <a:t>cd </a:t>
            </a:r>
            <a:r>
              <a:rPr lang="en-US" altLang="zh-TW" sz="1600" dirty="0" err="1">
                <a:solidFill>
                  <a:srgbClr val="0070C0"/>
                </a:solidFill>
              </a:rPr>
              <a:t>mnt</a:t>
            </a:r>
            <a:r>
              <a:rPr lang="en-US" altLang="zh-TW" sz="1600" dirty="0">
                <a:solidFill>
                  <a:schemeClr val="tx1"/>
                </a:solidFill>
              </a:rPr>
              <a:t>)</a:t>
            </a:r>
            <a:r>
              <a:rPr lang="zh-TW" altLang="en-US" dirty="0"/>
              <a:t>，輸入</a:t>
            </a:r>
            <a:r>
              <a:rPr lang="en-US" altLang="zh-TW" dirty="0">
                <a:solidFill>
                  <a:srgbClr val="0070C0"/>
                </a:solidFill>
              </a:rPr>
              <a:t>ls</a:t>
            </a:r>
            <a:r>
              <a:rPr lang="zh-TW" altLang="en-US" dirty="0"/>
              <a:t>即會看到</a:t>
            </a:r>
            <a:r>
              <a:rPr lang="en-US" altLang="zh-TW" dirty="0"/>
              <a:t>SD</a:t>
            </a:r>
            <a:r>
              <a:rPr lang="zh-TW" altLang="en-US" dirty="0"/>
              <a:t>卡內的檔案</a:t>
            </a:r>
          </a:p>
          <a:p>
            <a:r>
              <a:rPr lang="zh-TW" altLang="en-US" dirty="0"/>
              <a:t>接著輸入</a:t>
            </a:r>
            <a:r>
              <a:rPr lang="en-US" altLang="zh-TW" dirty="0"/>
              <a:t>:</a:t>
            </a:r>
            <a:r>
              <a:rPr lang="zh-TW" altLang="en-US" dirty="0"/>
              <a:t> </a:t>
            </a:r>
            <a:r>
              <a:rPr lang="en-US" altLang="zh-TW" dirty="0"/>
              <a:t>(</a:t>
            </a:r>
            <a:r>
              <a:rPr lang="zh-TW" altLang="en-US" dirty="0">
                <a:solidFill>
                  <a:srgbClr val="00B050"/>
                </a:solidFill>
              </a:rPr>
              <a:t>綠字</a:t>
            </a:r>
            <a:r>
              <a:rPr lang="zh-TW" altLang="en-US" dirty="0"/>
              <a:t>替換成自己的檔名</a:t>
            </a:r>
            <a:r>
              <a:rPr lang="en-US" altLang="zh-TW" dirty="0"/>
              <a:t>)</a:t>
            </a:r>
          </a:p>
          <a:p>
            <a:pPr lvl="1"/>
            <a:r>
              <a:rPr lang="en-US" altLang="zh-TW" dirty="0">
                <a:solidFill>
                  <a:srgbClr val="0070C0"/>
                </a:solidFill>
              </a:rPr>
              <a:t>source </a:t>
            </a:r>
            <a:r>
              <a:rPr lang="en-US" altLang="zh-TW" dirty="0" err="1">
                <a:solidFill>
                  <a:srgbClr val="0070C0"/>
                </a:solidFill>
              </a:rPr>
              <a:t>init</a:t>
            </a:r>
            <a:endParaRPr lang="en-US" altLang="zh-TW" dirty="0">
              <a:solidFill>
                <a:srgbClr val="0070C0"/>
              </a:solidFill>
            </a:endParaRPr>
          </a:p>
          <a:p>
            <a:pPr lvl="1"/>
            <a:r>
              <a:rPr lang="en-US" altLang="zh-TW" dirty="0">
                <a:solidFill>
                  <a:srgbClr val="0070C0"/>
                </a:solidFill>
              </a:rPr>
              <a:t>./</a:t>
            </a:r>
            <a:r>
              <a:rPr lang="zh-TW" altLang="en-US" dirty="0">
                <a:solidFill>
                  <a:srgbClr val="00B050"/>
                </a:solidFill>
              </a:rPr>
              <a:t>執行檔檔名 </a:t>
            </a:r>
            <a:r>
              <a:rPr lang="en-US" altLang="zh-TW" dirty="0">
                <a:solidFill>
                  <a:srgbClr val="0070C0"/>
                </a:solidFill>
              </a:rPr>
              <a:t>–</a:t>
            </a:r>
            <a:r>
              <a:rPr lang="en-US" altLang="zh-TW" dirty="0" err="1">
                <a:solidFill>
                  <a:srgbClr val="0070C0"/>
                </a:solidFill>
              </a:rPr>
              <a:t>qws</a:t>
            </a:r>
            <a:endParaRPr lang="en-US" altLang="zh-TW" dirty="0">
              <a:solidFill>
                <a:srgbClr val="0070C0"/>
              </a:solidFill>
            </a:endParaRPr>
          </a:p>
          <a:p>
            <a:r>
              <a:rPr lang="zh-TW" altLang="en-US" dirty="0"/>
              <a:t>螢幕會呈現如圖畫面，並且可以用滑鼠寫上數字</a:t>
            </a:r>
          </a:p>
          <a:p>
            <a:endParaRPr lang="en-US" altLang="zh-TW" dirty="0"/>
          </a:p>
        </p:txBody>
      </p:sp>
      <p:pic>
        <p:nvPicPr>
          <p:cNvPr id="6" name="圖片 5" descr="ls.JPG"/>
          <p:cNvPicPr>
            <a:picLocks noChangeAspect="1"/>
          </p:cNvPicPr>
          <p:nvPr/>
        </p:nvPicPr>
        <p:blipFill rotWithShape="1">
          <a:blip r:embed="rId2" cstate="print"/>
          <a:srcRect b="47094"/>
          <a:stretch/>
        </p:blipFill>
        <p:spPr>
          <a:xfrm>
            <a:off x="5983704" y="2160589"/>
            <a:ext cx="2394709" cy="752563"/>
          </a:xfrm>
          <a:prstGeom prst="rect">
            <a:avLst/>
          </a:prstGeom>
        </p:spPr>
      </p:pic>
      <p:grpSp>
        <p:nvGrpSpPr>
          <p:cNvPr id="7" name="群組 2"/>
          <p:cNvGrpSpPr/>
          <p:nvPr/>
        </p:nvGrpSpPr>
        <p:grpSpPr>
          <a:xfrm>
            <a:off x="6464967" y="2913152"/>
            <a:ext cx="1432181" cy="952995"/>
            <a:chOff x="3131839" y="4490333"/>
            <a:chExt cx="3041566" cy="2107019"/>
          </a:xfrm>
        </p:grpSpPr>
        <p:grpSp>
          <p:nvGrpSpPr>
            <p:cNvPr id="8" name="群組 10"/>
            <p:cNvGrpSpPr/>
            <p:nvPr/>
          </p:nvGrpSpPr>
          <p:grpSpPr>
            <a:xfrm>
              <a:off x="3131839" y="4581128"/>
              <a:ext cx="1512169" cy="2016224"/>
              <a:chOff x="2411760" y="4653136"/>
              <a:chExt cx="1512169" cy="2016224"/>
            </a:xfrm>
          </p:grpSpPr>
          <p:pic>
            <p:nvPicPr>
              <p:cNvPr id="10" name="圖片 4" descr="Mouse.jpeg"/>
              <p:cNvPicPr>
                <a:picLocks noChangeAspect="1"/>
              </p:cNvPicPr>
              <p:nvPr/>
            </p:nvPicPr>
            <p:blipFill>
              <a:blip r:embed="rId3" cstate="print"/>
              <a:srcRect t="13152" r="30951" b="5743"/>
              <a:stretch>
                <a:fillRect/>
              </a:stretch>
            </p:blipFill>
            <p:spPr>
              <a:xfrm>
                <a:off x="2411760" y="5220199"/>
                <a:ext cx="1462217" cy="1449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矩形 5"/>
              <p:cNvSpPr/>
              <p:nvPr/>
            </p:nvSpPr>
            <p:spPr>
              <a:xfrm>
                <a:off x="2699792" y="5373217"/>
                <a:ext cx="1064118" cy="288032"/>
              </a:xfrm>
              <a:prstGeom prst="rect">
                <a:avLst/>
              </a:prstGeom>
              <a:noFill/>
              <a:ln w="28575">
                <a:solidFill>
                  <a:srgbClr val="FF0000"/>
                </a:solidFill>
                <a:prstDash val="soli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Times New Roman"/>
                  <a:ea typeface="標楷體"/>
                  <a:cs typeface="+mn-cs"/>
                </a:endParaRPr>
              </a:p>
            </p:txBody>
          </p:sp>
          <p:sp>
            <p:nvSpPr>
              <p:cNvPr id="12" name="右彎箭號 7"/>
              <p:cNvSpPr/>
              <p:nvPr/>
            </p:nvSpPr>
            <p:spPr>
              <a:xfrm>
                <a:off x="3419873" y="4653136"/>
                <a:ext cx="504056" cy="720080"/>
              </a:xfrm>
              <a:prstGeom prst="ben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Times New Roman"/>
                  <a:ea typeface="標楷體"/>
                  <a:cs typeface="+mn-cs"/>
                </a:endParaRPr>
              </a:p>
            </p:txBody>
          </p:sp>
        </p:grpSp>
        <p:pic>
          <p:nvPicPr>
            <p:cNvPr id="9" name="圖片 8" descr="USB.jpg"/>
            <p:cNvPicPr>
              <a:picLocks noChangeAspect="1"/>
            </p:cNvPicPr>
            <p:nvPr/>
          </p:nvPicPr>
          <p:blipFill>
            <a:blip r:embed="rId4" cstate="print"/>
            <a:srcRect l="10316" t="18598" r="13347"/>
            <a:stretch>
              <a:fillRect/>
            </a:stretch>
          </p:blipFill>
          <p:spPr>
            <a:xfrm flipH="1">
              <a:off x="5030932" y="4490333"/>
              <a:ext cx="1142473" cy="810875"/>
            </a:xfrm>
            <a:prstGeom prst="rect">
              <a:avLst/>
            </a:prstGeom>
          </p:spPr>
        </p:pic>
      </p:grpSp>
      <p:pic>
        <p:nvPicPr>
          <p:cNvPr id="13" name="內容版面配置區 11">
            <a:extLst>
              <a:ext uri="{FF2B5EF4-FFF2-40B4-BE49-F238E27FC236}">
                <a16:creationId xmlns="" xmlns:a16="http://schemas.microsoft.com/office/drawing/2014/main" id="{EBFFF14E-EFAF-416B-A343-2F33ACE2F6C3}"/>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5587662" y="3944848"/>
            <a:ext cx="3325519" cy="2303551"/>
          </a:xfrm>
          <a:prstGeom prst="rect">
            <a:avLst/>
          </a:prstGeom>
        </p:spPr>
      </p:pic>
    </p:spTree>
    <p:extLst>
      <p:ext uri="{BB962C8B-B14F-4D97-AF65-F5344CB8AC3E}">
        <p14:creationId xmlns:p14="http://schemas.microsoft.com/office/powerpoint/2010/main" val="584145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課程評分</a:t>
            </a:r>
          </a:p>
        </p:txBody>
      </p:sp>
      <p:sp>
        <p:nvSpPr>
          <p:cNvPr id="5" name="內容版面配置區 4"/>
          <p:cNvSpPr>
            <a:spLocks noGrp="1"/>
          </p:cNvSpPr>
          <p:nvPr>
            <p:ph idx="1"/>
          </p:nvPr>
        </p:nvSpPr>
        <p:spPr/>
        <p:txBody>
          <a:bodyPr>
            <a:normAutofit lnSpcReduction="10000"/>
          </a:bodyPr>
          <a:lstStyle/>
          <a:p>
            <a:r>
              <a:rPr lang="zh-TW" altLang="en-US" dirty="0"/>
              <a:t>評分方式：</a:t>
            </a:r>
          </a:p>
          <a:p>
            <a:pPr lvl="1"/>
            <a:r>
              <a:rPr lang="zh-TW" altLang="en-US" dirty="0"/>
              <a:t>每位同學都要有自己的作品，</a:t>
            </a:r>
            <a:r>
              <a:rPr lang="en-US" altLang="zh-TW" dirty="0"/>
              <a:t>Demo</a:t>
            </a:r>
            <a:r>
              <a:rPr lang="zh-TW" altLang="en-US" dirty="0"/>
              <a:t>時執行檔請命名為自己的學號</a:t>
            </a:r>
          </a:p>
          <a:p>
            <a:pPr lvl="1"/>
            <a:r>
              <a:rPr lang="zh-TW" altLang="en-US" dirty="0">
                <a:solidFill>
                  <a:srgbClr val="FF0000"/>
                </a:solidFill>
              </a:rPr>
              <a:t>當天</a:t>
            </a:r>
            <a:r>
              <a:rPr lang="en-US" altLang="zh-TW" dirty="0">
                <a:solidFill>
                  <a:srgbClr val="FF0000"/>
                </a:solidFill>
              </a:rPr>
              <a:t>Demo</a:t>
            </a:r>
            <a:r>
              <a:rPr lang="zh-TW" altLang="en-US" dirty="0">
                <a:solidFill>
                  <a:srgbClr val="FF0000"/>
                </a:solidFill>
              </a:rPr>
              <a:t>時請同學</a:t>
            </a:r>
            <a:r>
              <a:rPr lang="zh-TW" altLang="en-US" dirty="0" smtClean="0">
                <a:solidFill>
                  <a:srgbClr val="FF0000"/>
                </a:solidFill>
              </a:rPr>
              <a:t>攜帶</a:t>
            </a:r>
            <a:r>
              <a:rPr lang="en-US" altLang="zh-TW" dirty="0" smtClean="0">
                <a:solidFill>
                  <a:srgbClr val="FF0000"/>
                </a:solidFill>
              </a:rPr>
              <a:t>lab3</a:t>
            </a:r>
            <a:r>
              <a:rPr lang="zh-TW" altLang="en-US" dirty="0" smtClean="0">
                <a:solidFill>
                  <a:srgbClr val="FF0000"/>
                </a:solidFill>
              </a:rPr>
              <a:t>程式，現場編譯執行檔。並</a:t>
            </a:r>
            <a:r>
              <a:rPr lang="zh-TW" altLang="en-US" dirty="0">
                <a:solidFill>
                  <a:srgbClr val="FF0000"/>
                </a:solidFill>
              </a:rPr>
              <a:t>自行把執行檔移至</a:t>
            </a:r>
            <a:r>
              <a:rPr lang="en-US" altLang="zh-TW" dirty="0" err="1">
                <a:solidFill>
                  <a:srgbClr val="FF0000"/>
                </a:solidFill>
              </a:rPr>
              <a:t>Zedboard</a:t>
            </a:r>
            <a:r>
              <a:rPr lang="zh-TW" altLang="en-US" dirty="0" smtClean="0">
                <a:solidFill>
                  <a:srgbClr val="FF0000"/>
                </a:solidFill>
              </a:rPr>
              <a:t>。以</a:t>
            </a:r>
            <a:r>
              <a:rPr lang="en-US" altLang="zh-TW" dirty="0" err="1">
                <a:solidFill>
                  <a:srgbClr val="FF0000"/>
                </a:solidFill>
              </a:rPr>
              <a:t>Zedboard</a:t>
            </a:r>
            <a:r>
              <a:rPr lang="zh-TW" altLang="en-US" dirty="0">
                <a:solidFill>
                  <a:srgbClr val="FF0000"/>
                </a:solidFill>
              </a:rPr>
              <a:t>呈現自己的手寫辨識軟體</a:t>
            </a:r>
            <a:r>
              <a:rPr lang="zh-TW" altLang="en-US" dirty="0"/>
              <a:t>，完成得</a:t>
            </a:r>
            <a:r>
              <a:rPr lang="en-US" altLang="zh-TW" dirty="0"/>
              <a:t>100</a:t>
            </a:r>
            <a:r>
              <a:rPr lang="zh-TW" altLang="en-US" dirty="0"/>
              <a:t>分</a:t>
            </a:r>
          </a:p>
          <a:p>
            <a:r>
              <a:rPr lang="en-US" altLang="zh-TW" dirty="0"/>
              <a:t>Demo</a:t>
            </a:r>
            <a:r>
              <a:rPr lang="zh-TW" altLang="en-US" dirty="0"/>
              <a:t>時間：</a:t>
            </a:r>
            <a:endParaRPr lang="en-US" altLang="zh-TW" dirty="0"/>
          </a:p>
          <a:p>
            <a:pPr lvl="1"/>
            <a:r>
              <a:rPr lang="en-US" altLang="zh-TW" dirty="0"/>
              <a:t>2019/4/08</a:t>
            </a:r>
            <a:r>
              <a:rPr lang="zh-TW" altLang="en-US" dirty="0"/>
              <a:t>或</a:t>
            </a:r>
            <a:r>
              <a:rPr lang="en-US" altLang="zh-TW" dirty="0"/>
              <a:t>2019/4/10</a:t>
            </a:r>
          </a:p>
          <a:p>
            <a:pPr lvl="1"/>
            <a:r>
              <a:rPr lang="en-US" altLang="zh-TW" dirty="0"/>
              <a:t>Demo</a:t>
            </a:r>
            <a:r>
              <a:rPr lang="zh-TW" altLang="en-US" dirty="0"/>
              <a:t>時間共分四梯次，分別為</a:t>
            </a:r>
            <a:r>
              <a:rPr lang="en-US" altLang="zh-TW" dirty="0"/>
              <a:t>19:30</a:t>
            </a:r>
            <a:r>
              <a:rPr lang="zh-TW" altLang="en-US" dirty="0"/>
              <a:t>、</a:t>
            </a:r>
            <a:r>
              <a:rPr lang="en-US" altLang="zh-TW" dirty="0"/>
              <a:t>19:50</a:t>
            </a:r>
            <a:r>
              <a:rPr lang="zh-TW" altLang="en-US" dirty="0"/>
              <a:t>、</a:t>
            </a:r>
            <a:r>
              <a:rPr lang="en-US" altLang="zh-TW" dirty="0"/>
              <a:t>20:10</a:t>
            </a:r>
            <a:r>
              <a:rPr lang="zh-TW" altLang="en-US" dirty="0"/>
              <a:t>與</a:t>
            </a:r>
            <a:r>
              <a:rPr lang="en-US" altLang="zh-TW" dirty="0"/>
              <a:t>20:30</a:t>
            </a:r>
          </a:p>
          <a:p>
            <a:r>
              <a:rPr lang="en-US" altLang="zh-TW" dirty="0"/>
              <a:t>Demo </a:t>
            </a:r>
            <a:r>
              <a:rPr lang="zh-TW" altLang="en-US" dirty="0"/>
              <a:t>地點：資工館</a:t>
            </a:r>
            <a:r>
              <a:rPr lang="en-US" altLang="zh-TW" dirty="0"/>
              <a:t>206</a:t>
            </a:r>
            <a:r>
              <a:rPr lang="zh-TW" altLang="en-US" dirty="0"/>
              <a:t>教室</a:t>
            </a:r>
            <a:endParaRPr lang="en-US" altLang="zh-TW" dirty="0"/>
          </a:p>
          <a:p>
            <a:endParaRPr lang="zh-TW" altLang="en-US" dirty="0"/>
          </a:p>
          <a:p>
            <a:r>
              <a:rPr lang="zh-TW" altLang="en-US" dirty="0"/>
              <a:t>注意事項：</a:t>
            </a:r>
            <a:r>
              <a:rPr lang="zh-TW" altLang="en-US" dirty="0">
                <a:solidFill>
                  <a:srgbClr val="FF0000"/>
                </a:solidFill>
              </a:rPr>
              <a:t>請各組的第一位同學將</a:t>
            </a:r>
            <a:r>
              <a:rPr lang="en-US" altLang="zh-TW" dirty="0" err="1">
                <a:solidFill>
                  <a:srgbClr val="FF0000"/>
                </a:solidFill>
              </a:rPr>
              <a:t>Zedboard</a:t>
            </a:r>
            <a:r>
              <a:rPr lang="zh-TW" altLang="en-US" dirty="0">
                <a:solidFill>
                  <a:srgbClr val="FF0000"/>
                </a:solidFill>
              </a:rPr>
              <a:t>帶至</a:t>
            </a:r>
            <a:r>
              <a:rPr lang="en-US" altLang="zh-TW" dirty="0">
                <a:solidFill>
                  <a:srgbClr val="FF0000"/>
                </a:solidFill>
              </a:rPr>
              <a:t>Demo</a:t>
            </a:r>
            <a:r>
              <a:rPr lang="zh-TW" altLang="en-US" dirty="0">
                <a:solidFill>
                  <a:srgbClr val="FF0000"/>
                </a:solidFill>
              </a:rPr>
              <a:t>場地，由該組最後一名成員收回保管</a:t>
            </a:r>
          </a:p>
          <a:p>
            <a:endParaRPr lang="zh-TW" altLang="en-US" dirty="0"/>
          </a:p>
        </p:txBody>
      </p:sp>
    </p:spTree>
    <p:extLst>
      <p:ext uri="{BB962C8B-B14F-4D97-AF65-F5344CB8AC3E}">
        <p14:creationId xmlns:p14="http://schemas.microsoft.com/office/powerpoint/2010/main" val="4004219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END</a:t>
            </a:r>
            <a:endParaRPr lang="zh-TW" altLang="en-US" dirty="0"/>
          </a:p>
        </p:txBody>
      </p:sp>
      <p:sp>
        <p:nvSpPr>
          <p:cNvPr id="5" name="文字版面配置區 4"/>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162949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一些已知可能會遇到的問題與解決辦法</a:t>
            </a:r>
          </a:p>
        </p:txBody>
      </p:sp>
      <p:sp>
        <p:nvSpPr>
          <p:cNvPr id="4" name="內容版面配置區 3"/>
          <p:cNvSpPr>
            <a:spLocks noGrp="1"/>
          </p:cNvSpPr>
          <p:nvPr>
            <p:ph sz="half" idx="1"/>
          </p:nvPr>
        </p:nvSpPr>
        <p:spPr/>
        <p:txBody>
          <a:bodyPr/>
          <a:lstStyle/>
          <a:p>
            <a:r>
              <a:rPr lang="en-US" altLang="zh-TW" dirty="0"/>
              <a:t>Q:</a:t>
            </a:r>
            <a:br>
              <a:rPr lang="en-US" altLang="zh-TW" dirty="0"/>
            </a:br>
            <a:r>
              <a:rPr lang="zh-TW" altLang="en-US" dirty="0"/>
              <a:t>我的電腦跟我說</a:t>
            </a:r>
            <a:r>
              <a:rPr lang="en-US" altLang="zh-TW" dirty="0"/>
              <a:t>arm-none-</a:t>
            </a:r>
            <a:r>
              <a:rPr lang="en-US" altLang="zh-TW" dirty="0" err="1"/>
              <a:t>linux</a:t>
            </a:r>
            <a:r>
              <a:rPr lang="en-US" altLang="zh-TW" dirty="0"/>
              <a:t>-</a:t>
            </a:r>
            <a:r>
              <a:rPr lang="en-US" altLang="zh-TW" dirty="0" err="1"/>
              <a:t>guneabi</a:t>
            </a:r>
            <a:r>
              <a:rPr lang="en-US" altLang="zh-TW" dirty="0"/>
              <a:t>-g++: Command not found</a:t>
            </a:r>
            <a:r>
              <a:rPr lang="zh-TW" altLang="en-US" dirty="0"/>
              <a:t>耶</a:t>
            </a:r>
            <a:endParaRPr lang="en-US" altLang="zh-TW" dirty="0"/>
          </a:p>
          <a:p>
            <a:r>
              <a:rPr lang="en-US" altLang="zh-TW" dirty="0"/>
              <a:t>A:</a:t>
            </a:r>
            <a:br>
              <a:rPr lang="en-US" altLang="zh-TW" dirty="0"/>
            </a:br>
            <a:r>
              <a:rPr lang="zh-TW" altLang="en-US" dirty="0"/>
              <a:t>你忘了裝</a:t>
            </a:r>
            <a:r>
              <a:rPr lang="en-US" altLang="zh-TW" dirty="0" err="1"/>
              <a:t>lsb</a:t>
            </a:r>
            <a:r>
              <a:rPr lang="en-US" altLang="zh-TW" dirty="0"/>
              <a:t>-core</a:t>
            </a:r>
            <a:br>
              <a:rPr lang="en-US" altLang="zh-TW" dirty="0"/>
            </a:br>
            <a:r>
              <a:rPr lang="zh-TW" altLang="en-US" dirty="0"/>
              <a:t>執行</a:t>
            </a:r>
            <a:r>
              <a:rPr lang="en-US" altLang="zh-TW" dirty="0" err="1">
                <a:solidFill>
                  <a:srgbClr val="0070C0"/>
                </a:solidFill>
              </a:rPr>
              <a:t>sudo</a:t>
            </a:r>
            <a:r>
              <a:rPr lang="en-US" altLang="zh-TW" dirty="0">
                <a:solidFill>
                  <a:srgbClr val="0070C0"/>
                </a:solidFill>
              </a:rPr>
              <a:t> apt-get install </a:t>
            </a:r>
            <a:r>
              <a:rPr lang="en-US" altLang="zh-TW" dirty="0" err="1">
                <a:solidFill>
                  <a:srgbClr val="0070C0"/>
                </a:solidFill>
              </a:rPr>
              <a:t>lsb</a:t>
            </a:r>
            <a:r>
              <a:rPr lang="en-US" altLang="zh-TW" dirty="0">
                <a:solidFill>
                  <a:srgbClr val="0070C0"/>
                </a:solidFill>
              </a:rPr>
              <a:t>-core</a:t>
            </a:r>
            <a:r>
              <a:rPr lang="zh-TW" altLang="en-US" dirty="0"/>
              <a:t>補裝</a:t>
            </a:r>
            <a:endParaRPr lang="en-US" altLang="zh-TW" dirty="0"/>
          </a:p>
        </p:txBody>
      </p:sp>
      <p:pic>
        <p:nvPicPr>
          <p:cNvPr id="9" name="Picture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9525" y="3501049"/>
            <a:ext cx="4184650" cy="1200514"/>
          </a:xfrm>
          <a:prstGeom prst="rect">
            <a:avLst/>
          </a:prstGeom>
        </p:spPr>
      </p:pic>
    </p:spTree>
    <p:extLst>
      <p:ext uri="{BB962C8B-B14F-4D97-AF65-F5344CB8AC3E}">
        <p14:creationId xmlns:p14="http://schemas.microsoft.com/office/powerpoint/2010/main" val="1404717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Outline</a:t>
            </a:r>
            <a:endParaRPr lang="zh-TW" altLang="en-US" dirty="0"/>
          </a:p>
        </p:txBody>
      </p:sp>
      <p:sp>
        <p:nvSpPr>
          <p:cNvPr id="3" name="內容版面配置區 2"/>
          <p:cNvSpPr>
            <a:spLocks noGrp="1"/>
          </p:cNvSpPr>
          <p:nvPr>
            <p:ph idx="1"/>
          </p:nvPr>
        </p:nvSpPr>
        <p:spPr/>
        <p:txBody>
          <a:bodyPr>
            <a:normAutofit/>
          </a:bodyPr>
          <a:lstStyle/>
          <a:p>
            <a:r>
              <a:rPr lang="zh-TW" altLang="en-US" dirty="0"/>
              <a:t>課程目標</a:t>
            </a:r>
          </a:p>
          <a:p>
            <a:r>
              <a:rPr lang="en-US" altLang="zh-TW" dirty="0" err="1"/>
              <a:t>Zedboard</a:t>
            </a:r>
            <a:r>
              <a:rPr lang="zh-TW" altLang="en-US" dirty="0"/>
              <a:t>介紹、檢查與開機</a:t>
            </a:r>
          </a:p>
          <a:p>
            <a:r>
              <a:rPr lang="zh-TW" altLang="en-US" dirty="0"/>
              <a:t>移植手寫辨識程式至</a:t>
            </a:r>
            <a:r>
              <a:rPr lang="en-US" altLang="zh-TW" dirty="0" err="1"/>
              <a:t>Zedboard</a:t>
            </a:r>
            <a:endParaRPr lang="en-US" altLang="zh-TW" dirty="0"/>
          </a:p>
          <a:p>
            <a:pPr lvl="1"/>
            <a:r>
              <a:rPr lang="zh-TW" altLang="en-US" dirty="0"/>
              <a:t>安裝交叉編譯器</a:t>
            </a:r>
            <a:endParaRPr lang="en-US" altLang="zh-TW" dirty="0"/>
          </a:p>
          <a:p>
            <a:pPr lvl="1"/>
            <a:r>
              <a:rPr lang="zh-TW" altLang="en-US" dirty="0"/>
              <a:t>編譯手寫辨識程式	</a:t>
            </a:r>
          </a:p>
          <a:p>
            <a:r>
              <a:rPr lang="zh-TW" altLang="en-US" dirty="0"/>
              <a:t>在</a:t>
            </a:r>
            <a:r>
              <a:rPr lang="en-US" altLang="zh-TW" dirty="0" err="1"/>
              <a:t>Zedboard</a:t>
            </a:r>
            <a:r>
              <a:rPr lang="zh-TW" altLang="en-US" dirty="0"/>
              <a:t>上執行手寫辨識程式</a:t>
            </a:r>
            <a:endParaRPr lang="en-US" altLang="zh-TW" dirty="0"/>
          </a:p>
          <a:p>
            <a:r>
              <a:rPr lang="zh-TW" altLang="en-US" dirty="0"/>
              <a:t>課程評分</a:t>
            </a:r>
          </a:p>
        </p:txBody>
      </p:sp>
    </p:spTree>
    <p:extLst>
      <p:ext uri="{BB962C8B-B14F-4D97-AF65-F5344CB8AC3E}">
        <p14:creationId xmlns:p14="http://schemas.microsoft.com/office/powerpoint/2010/main" val="538535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一些已知可能會遇到的問題與解決辦法</a:t>
            </a:r>
          </a:p>
        </p:txBody>
      </p:sp>
      <p:sp>
        <p:nvSpPr>
          <p:cNvPr id="4" name="內容版面配置區 3"/>
          <p:cNvSpPr>
            <a:spLocks noGrp="1"/>
          </p:cNvSpPr>
          <p:nvPr>
            <p:ph sz="half" idx="1"/>
          </p:nvPr>
        </p:nvSpPr>
        <p:spPr/>
        <p:txBody>
          <a:bodyPr/>
          <a:lstStyle/>
          <a:p>
            <a:r>
              <a:rPr lang="en-US" altLang="zh-TW" dirty="0"/>
              <a:t>Q:</a:t>
            </a:r>
            <a:br>
              <a:rPr lang="en-US" altLang="zh-TW" dirty="0"/>
            </a:br>
            <a:r>
              <a:rPr lang="zh-TW" altLang="en-US" dirty="0"/>
              <a:t>我的電腦又跟我說</a:t>
            </a:r>
            <a:r>
              <a:rPr lang="en-US" altLang="zh-TW" dirty="0" err="1"/>
              <a:t>lsb</a:t>
            </a:r>
            <a:r>
              <a:rPr lang="en-US" altLang="zh-TW" dirty="0"/>
              <a:t>-core</a:t>
            </a:r>
            <a:r>
              <a:rPr lang="zh-TW" altLang="en-US" dirty="0"/>
              <a:t>沒有安裝需要的證書耶</a:t>
            </a:r>
            <a:endParaRPr lang="en-US" altLang="zh-TW" dirty="0"/>
          </a:p>
          <a:p>
            <a:r>
              <a:rPr lang="en-US" altLang="zh-TW" dirty="0"/>
              <a:t>A:</a:t>
            </a:r>
            <a:br>
              <a:rPr lang="en-US" altLang="zh-TW" dirty="0"/>
            </a:br>
            <a:r>
              <a:rPr lang="zh-TW" altLang="en-US" dirty="0"/>
              <a:t>去</a:t>
            </a:r>
            <a:r>
              <a:rPr lang="en-US" altLang="zh-TW" dirty="0"/>
              <a:t>Ubuntu</a:t>
            </a:r>
            <a:r>
              <a:rPr lang="zh-TW" altLang="en-US" dirty="0"/>
              <a:t>的控制台裡面的軟體</a:t>
            </a:r>
            <a:r>
              <a:rPr lang="en-US" altLang="zh-TW" dirty="0"/>
              <a:t/>
            </a:r>
            <a:br>
              <a:rPr lang="en-US" altLang="zh-TW" dirty="0"/>
            </a:br>
            <a:r>
              <a:rPr lang="zh-TW" altLang="en-US" dirty="0"/>
              <a:t>把來源那邊全開 如圖</a:t>
            </a:r>
            <a:endParaRPr lang="en-US" altLang="zh-TW" dirty="0"/>
          </a:p>
        </p:txBody>
      </p:sp>
      <p:sp>
        <p:nvSpPr>
          <p:cNvPr id="3" name="內容版面配置區 2"/>
          <p:cNvSpPr>
            <a:spLocks noGrp="1"/>
          </p:cNvSpPr>
          <p:nvPr>
            <p:ph sz="half" idx="2"/>
          </p:nvPr>
        </p:nvSpPr>
        <p:spPr/>
        <p:txBody>
          <a:bodyPr/>
          <a:lstStyle/>
          <a:p>
            <a:endParaRPr lang="zh-TW" altLang="en-US" dirty="0"/>
          </a:p>
        </p:txBody>
      </p:sp>
      <p:pic>
        <p:nvPicPr>
          <p:cNvPr id="6" name="Picture 4"/>
          <p:cNvPicPr>
            <a:picLocks noChangeAspect="1"/>
          </p:cNvPicPr>
          <p:nvPr/>
        </p:nvPicPr>
        <p:blipFill rotWithShape="1">
          <a:blip r:embed="rId2">
            <a:extLst>
              <a:ext uri="{28A0092B-C50C-407E-A947-70E740481C1C}">
                <a14:useLocalDpi xmlns:a14="http://schemas.microsoft.com/office/drawing/2010/main" val="0"/>
              </a:ext>
            </a:extLst>
          </a:blip>
          <a:srcRect b="48474"/>
          <a:stretch/>
        </p:blipFill>
        <p:spPr>
          <a:xfrm>
            <a:off x="5089970" y="2160589"/>
            <a:ext cx="4184032" cy="1299455"/>
          </a:xfrm>
          <a:prstGeom prst="rect">
            <a:avLst/>
          </a:prstGeom>
        </p:spPr>
      </p:pic>
      <p:pic>
        <p:nvPicPr>
          <p:cNvPr id="8" name="圖片 7"/>
          <p:cNvPicPr>
            <a:picLocks noChangeAspect="1"/>
          </p:cNvPicPr>
          <p:nvPr/>
        </p:nvPicPr>
        <p:blipFill>
          <a:blip r:embed="rId3"/>
          <a:stretch>
            <a:fillRect/>
          </a:stretch>
        </p:blipFill>
        <p:spPr>
          <a:xfrm>
            <a:off x="5089970" y="3623291"/>
            <a:ext cx="4184032" cy="2418070"/>
          </a:xfrm>
          <a:prstGeom prst="rect">
            <a:avLst/>
          </a:prstGeom>
        </p:spPr>
      </p:pic>
    </p:spTree>
    <p:extLst>
      <p:ext uri="{BB962C8B-B14F-4D97-AF65-F5344CB8AC3E}">
        <p14:creationId xmlns:p14="http://schemas.microsoft.com/office/powerpoint/2010/main" val="2760334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一些已知可能會遇到的問題與解決辦法</a:t>
            </a:r>
          </a:p>
        </p:txBody>
      </p:sp>
      <p:sp>
        <p:nvSpPr>
          <p:cNvPr id="4" name="內容版面配置區 3"/>
          <p:cNvSpPr>
            <a:spLocks noGrp="1"/>
          </p:cNvSpPr>
          <p:nvPr>
            <p:ph sz="half" idx="1"/>
          </p:nvPr>
        </p:nvSpPr>
        <p:spPr/>
        <p:txBody>
          <a:bodyPr>
            <a:normAutofit/>
          </a:bodyPr>
          <a:lstStyle/>
          <a:p>
            <a:r>
              <a:rPr lang="en-US" altLang="zh-TW" dirty="0"/>
              <a:t>Q:</a:t>
            </a:r>
            <a:br>
              <a:rPr lang="en-US" altLang="zh-TW" dirty="0"/>
            </a:br>
            <a:r>
              <a:rPr lang="zh-TW" altLang="en-US" dirty="0"/>
              <a:t>我的電腦跟我說他找不到</a:t>
            </a:r>
            <a:r>
              <a:rPr lang="en-US" altLang="zh-TW" dirty="0" err="1"/>
              <a:t>QtGui</a:t>
            </a:r>
            <a:r>
              <a:rPr lang="en-US" altLang="zh-TW" dirty="0"/>
              <a:t>/</a:t>
            </a:r>
            <a:r>
              <a:rPr lang="en-US" altLang="zh-TW" dirty="0" err="1"/>
              <a:t>Qapplication</a:t>
            </a:r>
            <a:r>
              <a:rPr lang="zh-TW" altLang="en-US" dirty="0"/>
              <a:t>之類的東西</a:t>
            </a:r>
            <a:endParaRPr lang="en-US" altLang="zh-TW" dirty="0"/>
          </a:p>
          <a:p>
            <a:r>
              <a:rPr lang="en-US" altLang="zh-TW" dirty="0"/>
              <a:t>A:</a:t>
            </a:r>
            <a:br>
              <a:rPr lang="en-US" altLang="zh-TW" dirty="0"/>
            </a:br>
            <a:r>
              <a:rPr lang="zh-TW" altLang="en-US" dirty="0"/>
              <a:t>檔案位置可能亂掉了</a:t>
            </a:r>
            <a:r>
              <a:rPr lang="en-US" altLang="zh-TW" dirty="0"/>
              <a:t/>
            </a:r>
            <a:br>
              <a:rPr lang="en-US" altLang="zh-TW" dirty="0"/>
            </a:br>
            <a:r>
              <a:rPr lang="zh-TW" altLang="en-US" dirty="0"/>
              <a:t>檢查需要的檔案的位置或是去修改</a:t>
            </a:r>
            <a:r>
              <a:rPr lang="en-US" altLang="zh-TW" dirty="0" err="1"/>
              <a:t>Makefile</a:t>
            </a:r>
            <a:r>
              <a:rPr lang="en-US" altLang="zh-TW" dirty="0"/>
              <a:t/>
            </a:r>
            <a:br>
              <a:rPr lang="en-US" altLang="zh-TW" dirty="0"/>
            </a:br>
            <a:r>
              <a:rPr lang="en-US" altLang="zh-TW" dirty="0"/>
              <a:t/>
            </a:r>
            <a:br>
              <a:rPr lang="en-US" altLang="zh-TW" dirty="0"/>
            </a:br>
            <a:r>
              <a:rPr lang="zh-TW" altLang="en-US" dirty="0"/>
              <a:t>或參閱投影片第</a:t>
            </a:r>
            <a:r>
              <a:rPr lang="en-US" altLang="zh-TW" dirty="0"/>
              <a:t>14</a:t>
            </a:r>
            <a:r>
              <a:rPr lang="zh-TW" altLang="en-US" dirty="0"/>
              <a:t>頁步驟將課程提供的 </a:t>
            </a:r>
            <a:r>
              <a:rPr lang="en-US" altLang="zh-TW" dirty="0" err="1"/>
              <a:t>Makefile</a:t>
            </a:r>
            <a:r>
              <a:rPr lang="zh-TW" altLang="en-US" dirty="0"/>
              <a:t>覆蓋上去</a:t>
            </a:r>
            <a:endParaRPr lang="en-US" altLang="zh-TW" dirty="0"/>
          </a:p>
        </p:txBody>
      </p:sp>
      <p:pic>
        <p:nvPicPr>
          <p:cNvPr id="9" name="Picture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89525" y="3840942"/>
            <a:ext cx="4184650" cy="520728"/>
          </a:xfrm>
          <a:prstGeom prst="rect">
            <a:avLst/>
          </a:prstGeom>
        </p:spPr>
      </p:pic>
    </p:spTree>
    <p:extLst>
      <p:ext uri="{BB962C8B-B14F-4D97-AF65-F5344CB8AC3E}">
        <p14:creationId xmlns:p14="http://schemas.microsoft.com/office/powerpoint/2010/main" val="3873592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一些已知可能會遇到的問題與解決辦法</a:t>
            </a:r>
          </a:p>
        </p:txBody>
      </p:sp>
      <p:sp>
        <p:nvSpPr>
          <p:cNvPr id="4" name="內容版面配置區 3"/>
          <p:cNvSpPr>
            <a:spLocks noGrp="1"/>
          </p:cNvSpPr>
          <p:nvPr>
            <p:ph idx="1"/>
          </p:nvPr>
        </p:nvSpPr>
        <p:spPr/>
        <p:txBody>
          <a:bodyPr>
            <a:normAutofit/>
          </a:bodyPr>
          <a:lstStyle/>
          <a:p>
            <a:r>
              <a:rPr lang="en-US" altLang="zh-TW" dirty="0"/>
              <a:t>Q:</a:t>
            </a:r>
            <a:br>
              <a:rPr lang="en-US" altLang="zh-TW" dirty="0"/>
            </a:br>
            <a:r>
              <a:rPr lang="zh-TW" altLang="en-US" dirty="0"/>
              <a:t>我的板子不鳥我！</a:t>
            </a:r>
            <a:endParaRPr lang="en-US" altLang="zh-TW" dirty="0"/>
          </a:p>
          <a:p>
            <a:r>
              <a:rPr lang="en-US" altLang="zh-TW" dirty="0"/>
              <a:t>A:</a:t>
            </a:r>
            <a:br>
              <a:rPr lang="en-US" altLang="zh-TW" dirty="0"/>
            </a:br>
            <a:r>
              <a:rPr lang="zh-TW" altLang="en-US" strike="sngStrike" dirty="0"/>
              <a:t>好喔 你們死定了</a:t>
            </a:r>
            <a:r>
              <a:rPr lang="en-US" altLang="zh-TW" strike="sngStrike" dirty="0"/>
              <a:t/>
            </a:r>
            <a:br>
              <a:rPr lang="en-US" altLang="zh-TW" strike="sngStrike" dirty="0"/>
            </a:br>
            <a:r>
              <a:rPr lang="zh-TW" altLang="en-US" dirty="0"/>
              <a:t>先檢查電源、板子上面</a:t>
            </a:r>
            <a:r>
              <a:rPr lang="en-US" altLang="zh-TW" dirty="0"/>
              <a:t>Jumper</a:t>
            </a:r>
            <a:r>
              <a:rPr lang="zh-TW" altLang="en-US" dirty="0"/>
              <a:t>的狀態與記憶卡有沒有問題</a:t>
            </a:r>
            <a:r>
              <a:rPr lang="en-US" altLang="zh-TW" dirty="0"/>
              <a:t/>
            </a:r>
            <a:br>
              <a:rPr lang="en-US" altLang="zh-TW" dirty="0"/>
            </a:br>
            <a:r>
              <a:rPr lang="zh-TW" altLang="en-US" dirty="0"/>
              <a:t>還是有問題就趕快跟助教們說</a:t>
            </a:r>
            <a:r>
              <a:rPr lang="en-US" altLang="zh-TW" dirty="0"/>
              <a:t/>
            </a:r>
            <a:br>
              <a:rPr lang="en-US" altLang="zh-TW" dirty="0"/>
            </a:br>
            <a:r>
              <a:rPr lang="en-US" altLang="zh-TW" dirty="0"/>
              <a:t/>
            </a:r>
            <a:br>
              <a:rPr lang="en-US" altLang="zh-TW" dirty="0"/>
            </a:br>
            <a:r>
              <a:rPr lang="zh-TW" altLang="en-US" dirty="0"/>
              <a:t>如果是玩到一半沒反應了</a:t>
            </a:r>
            <a:r>
              <a:rPr lang="en-US" altLang="zh-TW" dirty="0"/>
              <a:t/>
            </a:r>
            <a:br>
              <a:rPr lang="en-US" altLang="zh-TW" dirty="0"/>
            </a:br>
            <a:r>
              <a:rPr lang="zh-TW" altLang="en-US" dirty="0"/>
              <a:t>那就先把電關掉重開機看看吧，畢竟電腦都會當機嘛</a:t>
            </a:r>
            <a:r>
              <a:rPr lang="en-US" altLang="zh-TW" dirty="0"/>
              <a:t/>
            </a:r>
            <a:br>
              <a:rPr lang="en-US" altLang="zh-TW" dirty="0"/>
            </a:br>
            <a:r>
              <a:rPr lang="zh-TW" altLang="en-US" dirty="0"/>
              <a:t>然後電直接關掉就好不用像電腦要打關機指令什麼的</a:t>
            </a:r>
            <a:r>
              <a:rPr lang="en-US" altLang="zh-TW" dirty="0"/>
              <a:t/>
            </a:r>
            <a:br>
              <a:rPr lang="en-US" altLang="zh-TW" dirty="0"/>
            </a:br>
            <a:endParaRPr lang="en-US" altLang="zh-TW" dirty="0"/>
          </a:p>
        </p:txBody>
      </p:sp>
    </p:spTree>
    <p:extLst>
      <p:ext uri="{BB962C8B-B14F-4D97-AF65-F5344CB8AC3E}">
        <p14:creationId xmlns:p14="http://schemas.microsoft.com/office/powerpoint/2010/main" val="547742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課程目標</a:t>
            </a:r>
          </a:p>
        </p:txBody>
      </p:sp>
      <p:sp>
        <p:nvSpPr>
          <p:cNvPr id="3" name="內容版面配置區 2"/>
          <p:cNvSpPr>
            <a:spLocks noGrp="1"/>
          </p:cNvSpPr>
          <p:nvPr>
            <p:ph sz="half" idx="1"/>
          </p:nvPr>
        </p:nvSpPr>
        <p:spPr/>
        <p:txBody>
          <a:bodyPr/>
          <a:lstStyle/>
          <a:p>
            <a:r>
              <a:rPr lang="zh-TW" altLang="en-US" dirty="0"/>
              <a:t>同學們在</a:t>
            </a:r>
            <a:r>
              <a:rPr lang="en-US" altLang="zh-TW" dirty="0"/>
              <a:t>Lab3</a:t>
            </a:r>
            <a:r>
              <a:rPr lang="zh-TW" altLang="en-US" dirty="0"/>
              <a:t>已經運用</a:t>
            </a:r>
            <a:r>
              <a:rPr lang="en-US" altLang="zh-TW" dirty="0" err="1"/>
              <a:t>Qt</a:t>
            </a:r>
            <a:r>
              <a:rPr lang="zh-TW" altLang="en-US" dirty="0"/>
              <a:t>完成軟體版手寫辨識。而本次實驗會帶大家初步認識</a:t>
            </a:r>
            <a:r>
              <a:rPr lang="en-US" altLang="zh-TW" dirty="0" err="1"/>
              <a:t>Zedboard</a:t>
            </a:r>
            <a:r>
              <a:rPr lang="zh-TW" altLang="en-US" dirty="0"/>
              <a:t>開發板，與將手寫辨識軟體移植至</a:t>
            </a:r>
            <a:r>
              <a:rPr lang="en-US" altLang="zh-TW" dirty="0" err="1"/>
              <a:t>Zedboard</a:t>
            </a:r>
            <a:r>
              <a:rPr lang="zh-TW" altLang="en-US" dirty="0"/>
              <a:t>開發板上</a:t>
            </a:r>
          </a:p>
          <a:p>
            <a:endParaRPr lang="zh-TW" altLang="en-US" dirty="0"/>
          </a:p>
        </p:txBody>
      </p:sp>
      <p:pic>
        <p:nvPicPr>
          <p:cNvPr id="12" name="內容版面配置區 1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82652" y="2160589"/>
            <a:ext cx="3497180" cy="3678737"/>
          </a:xfrm>
          <a:prstGeom prst="rect">
            <a:avLst/>
          </a:prstGeom>
        </p:spPr>
      </p:pic>
    </p:spTree>
    <p:extLst>
      <p:ext uri="{BB962C8B-B14F-4D97-AF65-F5344CB8AC3E}">
        <p14:creationId xmlns:p14="http://schemas.microsoft.com/office/powerpoint/2010/main" val="2278121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sz="1800" dirty="0" err="1"/>
              <a:t>Zedboard</a:t>
            </a:r>
            <a:r>
              <a:rPr lang="zh-TW" altLang="en-US" sz="1800" dirty="0"/>
              <a:t>介紹、檢查與使用</a:t>
            </a:r>
            <a:r>
              <a:rPr lang="zh-TW" altLang="en-US" dirty="0"/>
              <a:t/>
            </a:r>
            <a:br>
              <a:rPr lang="zh-TW" altLang="en-US" dirty="0"/>
            </a:br>
            <a:r>
              <a:rPr lang="en-US" altLang="zh-TW" dirty="0" err="1"/>
              <a:t>Zedboard</a:t>
            </a:r>
            <a:r>
              <a:rPr lang="zh-TW" altLang="en-US" dirty="0"/>
              <a:t>介紹 </a:t>
            </a:r>
            <a:r>
              <a:rPr lang="en-US" altLang="zh-TW" sz="1800" dirty="0"/>
              <a:t>(1/3)</a:t>
            </a:r>
            <a:endParaRPr lang="zh-TW" altLang="en-US" sz="1800" dirty="0"/>
          </a:p>
        </p:txBody>
      </p:sp>
      <p:sp>
        <p:nvSpPr>
          <p:cNvPr id="5" name="內容版面配置區 4"/>
          <p:cNvSpPr>
            <a:spLocks noGrp="1"/>
          </p:cNvSpPr>
          <p:nvPr>
            <p:ph sz="half" idx="1"/>
          </p:nvPr>
        </p:nvSpPr>
        <p:spPr/>
        <p:txBody>
          <a:bodyPr>
            <a:normAutofit/>
          </a:bodyPr>
          <a:lstStyle/>
          <a:p>
            <a:r>
              <a:rPr lang="en-US" altLang="zh-TW" dirty="0" err="1"/>
              <a:t>ZedBoard</a:t>
            </a:r>
            <a:r>
              <a:rPr lang="zh-TW" altLang="en-US" dirty="0"/>
              <a:t>是基於</a:t>
            </a:r>
            <a:r>
              <a:rPr lang="en-US" altLang="zh-TW" dirty="0"/>
              <a:t>Xilinx Zynq-7000</a:t>
            </a:r>
            <a:r>
              <a:rPr lang="zh-TW" altLang="en-US" dirty="0"/>
              <a:t>擴展式處理平臺</a:t>
            </a:r>
            <a:r>
              <a:rPr lang="en-US" altLang="zh-TW" dirty="0"/>
              <a:t>(EPP)</a:t>
            </a:r>
            <a:r>
              <a:rPr lang="zh-TW" altLang="en-US" dirty="0"/>
              <a:t>的嵌入式系統開發板</a:t>
            </a:r>
          </a:p>
        </p:txBody>
      </p:sp>
      <p:pic>
        <p:nvPicPr>
          <p:cNvPr id="8" name="Picture 10"/>
          <p:cNvPicPr>
            <a:picLocks noGrp="1" noChangeAspect="1"/>
          </p:cNvPicPr>
          <p:nvPr>
            <p:ph sz="half" idx="2"/>
          </p:nvPr>
        </p:nvPicPr>
        <p:blipFill>
          <a:blip r:embed="rId2"/>
          <a:stretch>
            <a:fillRect/>
          </a:stretch>
        </p:blipFill>
        <p:spPr>
          <a:xfrm>
            <a:off x="5089525" y="2629781"/>
            <a:ext cx="4184650" cy="2943050"/>
          </a:xfrm>
          <a:prstGeom prst="rect">
            <a:avLst/>
          </a:prstGeom>
        </p:spPr>
      </p:pic>
    </p:spTree>
    <p:extLst>
      <p:ext uri="{BB962C8B-B14F-4D97-AF65-F5344CB8AC3E}">
        <p14:creationId xmlns:p14="http://schemas.microsoft.com/office/powerpoint/2010/main" val="2339036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1800" dirty="0" err="1">
                <a:solidFill>
                  <a:srgbClr val="90C226"/>
                </a:solidFill>
              </a:rPr>
              <a:t>Zedboard</a:t>
            </a:r>
            <a:r>
              <a:rPr lang="zh-TW" altLang="en-US" sz="1800" dirty="0">
                <a:solidFill>
                  <a:srgbClr val="90C226"/>
                </a:solidFill>
              </a:rPr>
              <a:t>介紹、檢查與使用</a:t>
            </a:r>
            <a:r>
              <a:rPr lang="zh-TW" altLang="en-US" dirty="0">
                <a:solidFill>
                  <a:srgbClr val="90C226"/>
                </a:solidFill>
              </a:rPr>
              <a:t/>
            </a:r>
            <a:br>
              <a:rPr lang="zh-TW" altLang="en-US" dirty="0">
                <a:solidFill>
                  <a:srgbClr val="90C226"/>
                </a:solidFill>
              </a:rPr>
            </a:br>
            <a:r>
              <a:rPr lang="en-US" altLang="zh-TW" dirty="0" err="1">
                <a:solidFill>
                  <a:srgbClr val="90C226"/>
                </a:solidFill>
              </a:rPr>
              <a:t>Zedboard</a:t>
            </a:r>
            <a:r>
              <a:rPr lang="zh-TW" altLang="en-US" dirty="0">
                <a:solidFill>
                  <a:srgbClr val="90C226"/>
                </a:solidFill>
              </a:rPr>
              <a:t>介紹 </a:t>
            </a:r>
            <a:r>
              <a:rPr lang="en-US" altLang="zh-TW" sz="1800" dirty="0">
                <a:solidFill>
                  <a:srgbClr val="90C226"/>
                </a:solidFill>
              </a:rPr>
              <a:t>(2/3)</a:t>
            </a:r>
            <a:endParaRPr lang="zh-TW" altLang="en-US" sz="1800" dirty="0"/>
          </a:p>
        </p:txBody>
      </p:sp>
      <p:sp>
        <p:nvSpPr>
          <p:cNvPr id="3" name="內容版面配置區 2"/>
          <p:cNvSpPr>
            <a:spLocks noGrp="1"/>
          </p:cNvSpPr>
          <p:nvPr>
            <p:ph sz="half" idx="1"/>
          </p:nvPr>
        </p:nvSpPr>
        <p:spPr/>
        <p:txBody>
          <a:bodyPr>
            <a:normAutofit lnSpcReduction="10000"/>
          </a:bodyPr>
          <a:lstStyle/>
          <a:p>
            <a:r>
              <a:rPr lang="en-US" altLang="zh-TW" dirty="0" err="1"/>
              <a:t>Zedboard</a:t>
            </a:r>
            <a:r>
              <a:rPr lang="zh-TW" altLang="en-US" dirty="0"/>
              <a:t>上面有</a:t>
            </a:r>
            <a:endParaRPr lang="en-US" altLang="zh-TW" dirty="0"/>
          </a:p>
          <a:p>
            <a:pPr lvl="1"/>
            <a:r>
              <a:rPr lang="zh-TW" altLang="en-US" dirty="0"/>
              <a:t>雙核心</a:t>
            </a:r>
            <a:r>
              <a:rPr lang="en-US" altLang="zh-TW" dirty="0"/>
              <a:t>ARM Cortex-A9 667MHz</a:t>
            </a:r>
          </a:p>
          <a:p>
            <a:pPr lvl="1"/>
            <a:r>
              <a:rPr lang="en-US" altLang="zh-TW" dirty="0"/>
              <a:t>512MB DDR SDRAM</a:t>
            </a:r>
          </a:p>
          <a:p>
            <a:pPr lvl="1"/>
            <a:r>
              <a:rPr lang="en-US" altLang="zh-TW" dirty="0"/>
              <a:t>256MB</a:t>
            </a:r>
            <a:r>
              <a:rPr lang="zh-TW" altLang="en-US" dirty="0"/>
              <a:t> </a:t>
            </a:r>
            <a:r>
              <a:rPr lang="en-US" altLang="zh-TW" dirty="0"/>
              <a:t>Flash</a:t>
            </a:r>
            <a:r>
              <a:rPr lang="zh-TW" altLang="en-US" dirty="0"/>
              <a:t>與</a:t>
            </a:r>
            <a:r>
              <a:rPr lang="en-US" altLang="zh-TW" dirty="0"/>
              <a:t>SD</a:t>
            </a:r>
            <a:r>
              <a:rPr lang="zh-TW" altLang="en-US" dirty="0"/>
              <a:t>卡插槽</a:t>
            </a:r>
            <a:endParaRPr lang="en-US" altLang="zh-TW" dirty="0"/>
          </a:p>
          <a:p>
            <a:pPr lvl="1"/>
            <a:r>
              <a:rPr lang="en-US" altLang="zh-TW" dirty="0"/>
              <a:t>D-Sub</a:t>
            </a:r>
            <a:r>
              <a:rPr lang="zh-TW" altLang="en-US" dirty="0"/>
              <a:t>與</a:t>
            </a:r>
            <a:r>
              <a:rPr lang="en-US" altLang="zh-TW" dirty="0"/>
              <a:t>HDMI</a:t>
            </a:r>
            <a:r>
              <a:rPr lang="zh-TW" altLang="en-US" dirty="0"/>
              <a:t>輸出</a:t>
            </a:r>
            <a:endParaRPr lang="en-US" altLang="zh-TW" dirty="0"/>
          </a:p>
          <a:p>
            <a:pPr lvl="1"/>
            <a:r>
              <a:rPr lang="en-US" altLang="zh-TW" dirty="0"/>
              <a:t>USB</a:t>
            </a:r>
            <a:r>
              <a:rPr lang="zh-TW" altLang="en-US" dirty="0"/>
              <a:t> </a:t>
            </a:r>
            <a:r>
              <a:rPr lang="en-US" altLang="zh-TW" dirty="0"/>
              <a:t>On-The-Go</a:t>
            </a:r>
            <a:r>
              <a:rPr lang="zh-TW" altLang="en-US" dirty="0"/>
              <a:t>與其他輸入輸出介面</a:t>
            </a:r>
            <a:endParaRPr lang="en-US" altLang="zh-TW" dirty="0"/>
          </a:p>
          <a:p>
            <a:r>
              <a:rPr lang="zh-TW" altLang="en-US" dirty="0"/>
              <a:t>可以執行</a:t>
            </a:r>
            <a:r>
              <a:rPr lang="en-US" altLang="zh-TW" dirty="0"/>
              <a:t>Linux</a:t>
            </a:r>
            <a:r>
              <a:rPr lang="zh-TW" altLang="en-US" dirty="0"/>
              <a:t>、</a:t>
            </a:r>
            <a:r>
              <a:rPr lang="en-US" altLang="zh-TW" dirty="0"/>
              <a:t>Android</a:t>
            </a:r>
            <a:r>
              <a:rPr lang="zh-TW" altLang="en-US" dirty="0"/>
              <a:t>、或其他</a:t>
            </a:r>
            <a:r>
              <a:rPr lang="en-US" altLang="zh-TW" dirty="0"/>
              <a:t>OS/RTOS</a:t>
            </a:r>
          </a:p>
          <a:p>
            <a:r>
              <a:rPr lang="zh-TW" altLang="en-US" dirty="0"/>
              <a:t>就是一台小小電腦</a:t>
            </a:r>
            <a:r>
              <a:rPr lang="en-US" altLang="zh-TW" dirty="0"/>
              <a:t/>
            </a:r>
            <a:br>
              <a:rPr lang="en-US" altLang="zh-TW" dirty="0"/>
            </a:br>
            <a:r>
              <a:rPr lang="zh-TW" altLang="en-US" dirty="0"/>
              <a:t>只是</a:t>
            </a:r>
            <a:r>
              <a:rPr lang="en-US" altLang="zh-TW" dirty="0"/>
              <a:t>CPU</a:t>
            </a:r>
            <a:r>
              <a:rPr lang="zh-TW" altLang="en-US" dirty="0"/>
              <a:t>跟一般的電腦不一樣</a:t>
            </a:r>
            <a:endParaRPr lang="en-US" altLang="zh-TW" dirty="0"/>
          </a:p>
          <a:p>
            <a:r>
              <a:rPr lang="zh-TW" altLang="en-US" dirty="0"/>
              <a:t>詳細的介紹如</a:t>
            </a:r>
            <a:r>
              <a:rPr lang="zh-TW" altLang="en-US" dirty="0">
                <a:hlinkClick r:id="rId2"/>
              </a:rPr>
              <a:t>連結</a:t>
            </a:r>
            <a:r>
              <a:rPr lang="zh-TW" altLang="en-US" dirty="0"/>
              <a:t> </a:t>
            </a:r>
            <a:r>
              <a:rPr lang="en-US" altLang="zh-TW" dirty="0"/>
              <a:t>(</a:t>
            </a:r>
            <a:r>
              <a:rPr lang="zh-TW" altLang="en-US" dirty="0"/>
              <a:t>英文</a:t>
            </a:r>
            <a:r>
              <a:rPr lang="en-US" altLang="zh-TW" dirty="0"/>
              <a:t>)</a:t>
            </a:r>
          </a:p>
        </p:txBody>
      </p:sp>
      <p:pic>
        <p:nvPicPr>
          <p:cNvPr id="5" name="內容版面配置區 4"/>
          <p:cNvPicPr>
            <a:picLocks noGrp="1" noChangeAspect="1"/>
          </p:cNvPicPr>
          <p:nvPr>
            <p:ph sz="half" idx="2"/>
          </p:nvPr>
        </p:nvPicPr>
        <p:blipFill>
          <a:blip r:embed="rId3"/>
          <a:stretch>
            <a:fillRect/>
          </a:stretch>
        </p:blipFill>
        <p:spPr>
          <a:xfrm>
            <a:off x="5732326" y="2160588"/>
            <a:ext cx="2899048" cy="3881437"/>
          </a:xfrm>
          <a:prstGeom prst="rect">
            <a:avLst/>
          </a:prstGeom>
        </p:spPr>
      </p:pic>
    </p:spTree>
    <p:extLst>
      <p:ext uri="{BB962C8B-B14F-4D97-AF65-F5344CB8AC3E}">
        <p14:creationId xmlns:p14="http://schemas.microsoft.com/office/powerpoint/2010/main" val="3819585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1800" dirty="0" err="1">
                <a:solidFill>
                  <a:srgbClr val="90C226"/>
                </a:solidFill>
              </a:rPr>
              <a:t>Zedboard</a:t>
            </a:r>
            <a:r>
              <a:rPr lang="zh-TW" altLang="en-US" sz="1800" dirty="0">
                <a:solidFill>
                  <a:srgbClr val="90C226"/>
                </a:solidFill>
              </a:rPr>
              <a:t>介紹、檢查與使用</a:t>
            </a:r>
            <a:r>
              <a:rPr lang="zh-TW" altLang="en-US" dirty="0">
                <a:solidFill>
                  <a:srgbClr val="90C226"/>
                </a:solidFill>
              </a:rPr>
              <a:t/>
            </a:r>
            <a:br>
              <a:rPr lang="zh-TW" altLang="en-US" dirty="0">
                <a:solidFill>
                  <a:srgbClr val="90C226"/>
                </a:solidFill>
              </a:rPr>
            </a:br>
            <a:r>
              <a:rPr lang="en-US" altLang="zh-TW" dirty="0" err="1">
                <a:solidFill>
                  <a:srgbClr val="90C226"/>
                </a:solidFill>
              </a:rPr>
              <a:t>Zedboard</a:t>
            </a:r>
            <a:r>
              <a:rPr lang="zh-TW" altLang="en-US" dirty="0">
                <a:solidFill>
                  <a:srgbClr val="90C226"/>
                </a:solidFill>
              </a:rPr>
              <a:t>介紹 </a:t>
            </a:r>
            <a:r>
              <a:rPr lang="en-US" altLang="zh-TW" sz="1800" dirty="0">
                <a:solidFill>
                  <a:srgbClr val="90C226"/>
                </a:solidFill>
              </a:rPr>
              <a:t>(3/3)</a:t>
            </a:r>
            <a:endParaRPr lang="zh-TW" altLang="en-US" sz="1800" dirty="0"/>
          </a:p>
        </p:txBody>
      </p:sp>
      <p:sp>
        <p:nvSpPr>
          <p:cNvPr id="3" name="內容版面配置區 2"/>
          <p:cNvSpPr>
            <a:spLocks noGrp="1"/>
          </p:cNvSpPr>
          <p:nvPr>
            <p:ph sz="half" idx="1"/>
          </p:nvPr>
        </p:nvSpPr>
        <p:spPr/>
        <p:txBody>
          <a:bodyPr/>
          <a:lstStyle/>
          <a:p>
            <a:r>
              <a:rPr lang="zh-TW" altLang="en-US" dirty="0"/>
              <a:t>貴！所以請小心使用</a:t>
            </a:r>
            <a:endParaRPr lang="en-US" altLang="zh-TW" dirty="0"/>
          </a:p>
          <a:p>
            <a:r>
              <a:rPr lang="zh-TW" altLang="en-US" dirty="0"/>
              <a:t>當然不會要每個人買</a:t>
            </a:r>
            <a:r>
              <a:rPr lang="en-US" altLang="zh-TW" dirty="0"/>
              <a:t/>
            </a:r>
            <a:br>
              <a:rPr lang="en-US" altLang="zh-TW" dirty="0"/>
            </a:br>
            <a:r>
              <a:rPr lang="zh-TW" altLang="en-US" dirty="0"/>
              <a:t>所以後面會說明借用流程</a:t>
            </a:r>
            <a:endParaRPr lang="en-US" altLang="zh-TW" dirty="0"/>
          </a:p>
          <a:p>
            <a:r>
              <a:rPr lang="zh-TW" altLang="en-US" dirty="0"/>
              <a:t>歸還時會檢查板子運作狀況，若有故障需要補一張全新品</a:t>
            </a:r>
            <a:r>
              <a:rPr lang="en-US" altLang="zh-TW" dirty="0"/>
              <a:t/>
            </a:r>
            <a:br>
              <a:rPr lang="en-US" altLang="zh-TW" dirty="0"/>
            </a:br>
            <a:r>
              <a:rPr lang="zh-TW" altLang="en-US" dirty="0"/>
              <a:t>或者</a:t>
            </a:r>
            <a:r>
              <a:rPr lang="zh-TW" altLang="en-US" dirty="0">
                <a:solidFill>
                  <a:srgbClr val="FF0000"/>
                </a:solidFill>
              </a:rPr>
              <a:t>實驗課那組整組學期成績</a:t>
            </a:r>
            <a:r>
              <a:rPr lang="en-US" altLang="zh-TW" dirty="0">
                <a:solidFill>
                  <a:srgbClr val="FF0000"/>
                </a:solidFill>
              </a:rPr>
              <a:t>0</a:t>
            </a:r>
            <a:r>
              <a:rPr lang="zh-TW" altLang="en-US" dirty="0">
                <a:solidFill>
                  <a:srgbClr val="FF0000"/>
                </a:solidFill>
              </a:rPr>
              <a:t>分</a:t>
            </a:r>
            <a:endParaRPr lang="en-US" altLang="zh-TW" dirty="0">
              <a:solidFill>
                <a:srgbClr val="FF0000"/>
              </a:solidFill>
            </a:endParaRPr>
          </a:p>
        </p:txBody>
      </p:sp>
      <p:pic>
        <p:nvPicPr>
          <p:cNvPr id="6" name="內容版面配置區 5"/>
          <p:cNvPicPr>
            <a:picLocks noGrp="1" noChangeAspect="1"/>
          </p:cNvPicPr>
          <p:nvPr>
            <p:ph sz="half" idx="2"/>
          </p:nvPr>
        </p:nvPicPr>
        <p:blipFill>
          <a:blip r:embed="rId2"/>
          <a:stretch>
            <a:fillRect/>
          </a:stretch>
        </p:blipFill>
        <p:spPr>
          <a:xfrm>
            <a:off x="5089525" y="3068131"/>
            <a:ext cx="4184650" cy="2066351"/>
          </a:xfrm>
          <a:prstGeom prst="rect">
            <a:avLst/>
          </a:prstGeom>
        </p:spPr>
      </p:pic>
    </p:spTree>
    <p:extLst>
      <p:ext uri="{BB962C8B-B14F-4D97-AF65-F5344CB8AC3E}">
        <p14:creationId xmlns:p14="http://schemas.microsoft.com/office/powerpoint/2010/main" val="543550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sz="1800" dirty="0" err="1">
                <a:solidFill>
                  <a:srgbClr val="90C226"/>
                </a:solidFill>
              </a:rPr>
              <a:t>Zedboard</a:t>
            </a:r>
            <a:r>
              <a:rPr lang="zh-TW" altLang="en-US" sz="1800" dirty="0">
                <a:solidFill>
                  <a:srgbClr val="90C226"/>
                </a:solidFill>
              </a:rPr>
              <a:t>介紹、檢查與使用</a:t>
            </a:r>
            <a:r>
              <a:rPr lang="zh-TW" altLang="en-US" dirty="0">
                <a:solidFill>
                  <a:srgbClr val="90C226"/>
                </a:solidFill>
              </a:rPr>
              <a:t/>
            </a:r>
            <a:br>
              <a:rPr lang="zh-TW" altLang="en-US" dirty="0">
                <a:solidFill>
                  <a:srgbClr val="90C226"/>
                </a:solidFill>
              </a:rPr>
            </a:br>
            <a:r>
              <a:rPr lang="en-US" altLang="zh-TW" dirty="0" err="1">
                <a:solidFill>
                  <a:srgbClr val="90C226"/>
                </a:solidFill>
              </a:rPr>
              <a:t>Zedboard</a:t>
            </a:r>
            <a:r>
              <a:rPr lang="zh-TW" altLang="en-US" dirty="0">
                <a:solidFill>
                  <a:srgbClr val="90C226"/>
                </a:solidFill>
              </a:rPr>
              <a:t>檢查</a:t>
            </a:r>
            <a:endParaRPr lang="zh-TW" altLang="en-US" dirty="0"/>
          </a:p>
        </p:txBody>
      </p:sp>
      <p:sp>
        <p:nvSpPr>
          <p:cNvPr id="6" name="內容版面配置區 5"/>
          <p:cNvSpPr>
            <a:spLocks noGrp="1"/>
          </p:cNvSpPr>
          <p:nvPr>
            <p:ph sz="half" idx="1"/>
          </p:nvPr>
        </p:nvSpPr>
        <p:spPr/>
        <p:txBody>
          <a:bodyPr/>
          <a:lstStyle/>
          <a:p>
            <a:pPr>
              <a:buFont typeface="Wingdings" pitchFamily="2" charset="2"/>
              <a:buChar char="n"/>
            </a:pPr>
            <a:r>
              <a:rPr lang="zh-TW" altLang="en-US" dirty="0"/>
              <a:t>每盒</a:t>
            </a:r>
            <a:r>
              <a:rPr lang="en-US" altLang="zh-TW" dirty="0" err="1"/>
              <a:t>Zedboard</a:t>
            </a:r>
            <a:r>
              <a:rPr lang="zh-TW" altLang="en-US" dirty="0"/>
              <a:t>內應該都會有</a:t>
            </a:r>
            <a:endParaRPr lang="en-US" altLang="zh-TW" dirty="0"/>
          </a:p>
          <a:p>
            <a:pPr lvl="1">
              <a:buFont typeface="Wingdings" pitchFamily="2" charset="2"/>
              <a:buChar char="n"/>
            </a:pPr>
            <a:r>
              <a:rPr lang="en-US" altLang="zh-TW" dirty="0" err="1"/>
              <a:t>Zedboard</a:t>
            </a:r>
            <a:r>
              <a:rPr lang="zh-TW" altLang="en-US" dirty="0"/>
              <a:t>開發板</a:t>
            </a:r>
            <a:endParaRPr lang="en-US" altLang="zh-TW" dirty="0"/>
          </a:p>
          <a:p>
            <a:pPr lvl="1">
              <a:buFont typeface="Wingdings" pitchFamily="2" charset="2"/>
              <a:buChar char="n"/>
            </a:pPr>
            <a:r>
              <a:rPr lang="en-US" altLang="zh-TW" dirty="0"/>
              <a:t>12V</a:t>
            </a:r>
            <a:r>
              <a:rPr lang="zh-TW" altLang="en-US" dirty="0"/>
              <a:t>變壓器</a:t>
            </a:r>
          </a:p>
          <a:p>
            <a:pPr lvl="1">
              <a:buFont typeface="Wingdings" pitchFamily="2" charset="2"/>
              <a:buChar char="n"/>
            </a:pPr>
            <a:r>
              <a:rPr lang="en-US" altLang="zh-TW" dirty="0"/>
              <a:t>4GB SD</a:t>
            </a:r>
            <a:r>
              <a:rPr lang="zh-TW" altLang="en-US" dirty="0"/>
              <a:t>卡</a:t>
            </a:r>
          </a:p>
          <a:p>
            <a:pPr lvl="1">
              <a:buFont typeface="Wingdings" pitchFamily="2" charset="2"/>
              <a:buChar char="n"/>
            </a:pPr>
            <a:r>
              <a:rPr lang="en-US" altLang="zh-TW" dirty="0"/>
              <a:t>Micro-USB</a:t>
            </a:r>
            <a:r>
              <a:rPr lang="zh-TW" altLang="en-US" dirty="0"/>
              <a:t>延長線</a:t>
            </a:r>
          </a:p>
          <a:p>
            <a:pPr lvl="1">
              <a:buFont typeface="Wingdings" pitchFamily="2" charset="2"/>
              <a:buChar char="n"/>
            </a:pPr>
            <a:r>
              <a:rPr lang="en-US" altLang="zh-TW" dirty="0"/>
              <a:t>USB Micro-B</a:t>
            </a:r>
            <a:r>
              <a:rPr lang="zh-TW" altLang="en-US" dirty="0"/>
              <a:t>母口轉</a:t>
            </a:r>
            <a:r>
              <a:rPr lang="en-US" altLang="zh-TW" dirty="0"/>
              <a:t>USB A</a:t>
            </a:r>
            <a:r>
              <a:rPr lang="zh-TW" altLang="en-US" dirty="0"/>
              <a:t>型公口轉接線</a:t>
            </a:r>
          </a:p>
        </p:txBody>
      </p:sp>
      <p:sp>
        <p:nvSpPr>
          <p:cNvPr id="7" name="內容版面配置區 6"/>
          <p:cNvSpPr>
            <a:spLocks noGrp="1"/>
          </p:cNvSpPr>
          <p:nvPr>
            <p:ph sz="half" idx="2"/>
          </p:nvPr>
        </p:nvSpPr>
        <p:spPr/>
        <p:txBody>
          <a:bodyPr/>
          <a:lstStyle/>
          <a:p>
            <a:endParaRPr lang="zh-TW" altLang="en-US"/>
          </a:p>
        </p:txBody>
      </p:sp>
      <p:pic>
        <p:nvPicPr>
          <p:cNvPr id="8" name="Picture 19"/>
          <p:cNvPicPr>
            <a:picLocks noChangeAspect="1"/>
          </p:cNvPicPr>
          <p:nvPr/>
        </p:nvPicPr>
        <p:blipFill>
          <a:blip r:embed="rId2"/>
          <a:stretch>
            <a:fillRect/>
          </a:stretch>
        </p:blipFill>
        <p:spPr>
          <a:xfrm>
            <a:off x="5970452" y="2155976"/>
            <a:ext cx="1422644" cy="1902677"/>
          </a:xfrm>
          <a:prstGeom prst="rect">
            <a:avLst/>
          </a:prstGeom>
        </p:spPr>
      </p:pic>
      <p:pic>
        <p:nvPicPr>
          <p:cNvPr id="9" name="Picture 22"/>
          <p:cNvPicPr>
            <a:picLocks noChangeAspect="1"/>
          </p:cNvPicPr>
          <p:nvPr/>
        </p:nvPicPr>
        <p:blipFill>
          <a:blip r:embed="rId3"/>
          <a:stretch>
            <a:fillRect/>
          </a:stretch>
        </p:blipFill>
        <p:spPr>
          <a:xfrm>
            <a:off x="7693533" y="2155976"/>
            <a:ext cx="1440099" cy="1902677"/>
          </a:xfrm>
          <a:prstGeom prst="rect">
            <a:avLst/>
          </a:prstGeom>
        </p:spPr>
      </p:pic>
      <p:pic>
        <p:nvPicPr>
          <p:cNvPr id="10" name="Picture 20"/>
          <p:cNvPicPr>
            <a:picLocks noChangeAspect="1"/>
          </p:cNvPicPr>
          <p:nvPr/>
        </p:nvPicPr>
        <p:blipFill>
          <a:blip r:embed="rId4"/>
          <a:stretch>
            <a:fillRect/>
          </a:stretch>
        </p:blipFill>
        <p:spPr>
          <a:xfrm>
            <a:off x="5970452" y="4155929"/>
            <a:ext cx="1422644" cy="1885432"/>
          </a:xfrm>
          <a:prstGeom prst="rect">
            <a:avLst/>
          </a:prstGeom>
        </p:spPr>
      </p:pic>
      <p:pic>
        <p:nvPicPr>
          <p:cNvPr id="11" name="Picture 21"/>
          <p:cNvPicPr>
            <a:picLocks noChangeAspect="1"/>
          </p:cNvPicPr>
          <p:nvPr/>
        </p:nvPicPr>
        <p:blipFill>
          <a:blip r:embed="rId5"/>
          <a:stretch>
            <a:fillRect/>
          </a:stretch>
        </p:blipFill>
        <p:spPr>
          <a:xfrm>
            <a:off x="7689660" y="4155929"/>
            <a:ext cx="1443972" cy="1905360"/>
          </a:xfrm>
          <a:prstGeom prst="rect">
            <a:avLst/>
          </a:prstGeom>
        </p:spPr>
      </p:pic>
    </p:spTree>
    <p:extLst>
      <p:ext uri="{BB962C8B-B14F-4D97-AF65-F5344CB8AC3E}">
        <p14:creationId xmlns:p14="http://schemas.microsoft.com/office/powerpoint/2010/main" val="2627588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1800" dirty="0" err="1">
                <a:solidFill>
                  <a:srgbClr val="90C226"/>
                </a:solidFill>
              </a:rPr>
              <a:t>Zedboard</a:t>
            </a:r>
            <a:r>
              <a:rPr lang="zh-TW" altLang="en-US" sz="1800" dirty="0">
                <a:solidFill>
                  <a:srgbClr val="90C226"/>
                </a:solidFill>
              </a:rPr>
              <a:t>介紹、檢查與使用</a:t>
            </a:r>
            <a:r>
              <a:rPr lang="zh-TW" altLang="en-US" dirty="0">
                <a:solidFill>
                  <a:srgbClr val="90C226"/>
                </a:solidFill>
              </a:rPr>
              <a:t/>
            </a:r>
            <a:br>
              <a:rPr lang="zh-TW" altLang="en-US" dirty="0">
                <a:solidFill>
                  <a:srgbClr val="90C226"/>
                </a:solidFill>
              </a:rPr>
            </a:br>
            <a:r>
              <a:rPr lang="en-US" altLang="zh-TW" dirty="0" err="1">
                <a:solidFill>
                  <a:srgbClr val="90C226"/>
                </a:solidFill>
              </a:rPr>
              <a:t>Zedboard</a:t>
            </a:r>
            <a:r>
              <a:rPr lang="zh-TW" altLang="en-US" dirty="0">
                <a:solidFill>
                  <a:srgbClr val="90C226"/>
                </a:solidFill>
              </a:rPr>
              <a:t>使用 </a:t>
            </a:r>
            <a:r>
              <a:rPr lang="en-US" altLang="zh-TW" sz="1800" dirty="0">
                <a:solidFill>
                  <a:srgbClr val="90C226"/>
                </a:solidFill>
              </a:rPr>
              <a:t>(1/4)</a:t>
            </a:r>
            <a:endParaRPr lang="zh-TW" altLang="en-US" sz="1800" dirty="0"/>
          </a:p>
        </p:txBody>
      </p:sp>
      <p:sp>
        <p:nvSpPr>
          <p:cNvPr id="3" name="內容版面配置區 2"/>
          <p:cNvSpPr>
            <a:spLocks noGrp="1"/>
          </p:cNvSpPr>
          <p:nvPr>
            <p:ph sz="half" idx="1"/>
          </p:nvPr>
        </p:nvSpPr>
        <p:spPr/>
        <p:txBody>
          <a:bodyPr>
            <a:normAutofit/>
          </a:bodyPr>
          <a:lstStyle/>
          <a:p>
            <a:r>
              <a:rPr lang="zh-TW" altLang="en-US" dirty="0"/>
              <a:t>確認手上開發板的</a:t>
            </a:r>
            <a:r>
              <a:rPr lang="en-US" altLang="zh-TW" dirty="0"/>
              <a:t>Jumper</a:t>
            </a:r>
            <a:r>
              <a:rPr lang="zh-TW" altLang="en-US" dirty="0"/>
              <a:t>有沒有接對</a:t>
            </a:r>
            <a:endParaRPr lang="en-US" altLang="zh-TW" dirty="0"/>
          </a:p>
          <a:p>
            <a:pPr lvl="1"/>
            <a:r>
              <a:rPr lang="zh-TW" altLang="en-US" dirty="0"/>
              <a:t>這些</a:t>
            </a:r>
            <a:r>
              <a:rPr lang="en-US" altLang="zh-TW" dirty="0"/>
              <a:t>Jumper</a:t>
            </a:r>
            <a:r>
              <a:rPr lang="zh-TW" altLang="en-US" dirty="0"/>
              <a:t>會影響到板子的行為，設定錯誤可能會</a:t>
            </a:r>
            <a:r>
              <a:rPr lang="zh-TW" altLang="en-US" dirty="0">
                <a:solidFill>
                  <a:srgbClr val="FF0000"/>
                </a:solidFill>
              </a:rPr>
              <a:t>導致開發板開不了機甚至燒毀</a:t>
            </a:r>
            <a:endParaRPr lang="en-US" altLang="zh-TW" dirty="0">
              <a:solidFill>
                <a:srgbClr val="FF0000"/>
              </a:solidFill>
            </a:endParaRPr>
          </a:p>
        </p:txBody>
      </p:sp>
      <p:pic>
        <p:nvPicPr>
          <p:cNvPr id="5" name="Picture 2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089525" y="2338426"/>
            <a:ext cx="4184650" cy="3525760"/>
          </a:xfrm>
          <a:prstGeom prst="rect">
            <a:avLst/>
          </a:prstGeom>
        </p:spPr>
      </p:pic>
      <p:sp>
        <p:nvSpPr>
          <p:cNvPr id="6" name="文字方塊 5"/>
          <p:cNvSpPr txBox="1"/>
          <p:nvPr/>
        </p:nvSpPr>
        <p:spPr>
          <a:xfrm>
            <a:off x="677334" y="6519446"/>
            <a:ext cx="6524543" cy="338554"/>
          </a:xfrm>
          <a:prstGeom prst="rect">
            <a:avLst/>
          </a:prstGeom>
          <a:noFill/>
        </p:spPr>
        <p:txBody>
          <a:bodyPr wrap="none" rtlCol="0">
            <a:spAutoFit/>
          </a:bodyPr>
          <a:lstStyle/>
          <a:p>
            <a:r>
              <a:rPr lang="en-US" altLang="zh-TW" sz="800" dirty="0" err="1"/>
              <a:t>Zedboard</a:t>
            </a:r>
            <a:r>
              <a:rPr lang="zh-TW" altLang="en-US" sz="800" dirty="0"/>
              <a:t>官方使用手冊 </a:t>
            </a:r>
            <a:r>
              <a:rPr lang="en-US" altLang="zh-TW" sz="800" dirty="0"/>
              <a:t>(</a:t>
            </a:r>
            <a:r>
              <a:rPr lang="zh-TW" altLang="en-US" sz="800" dirty="0"/>
              <a:t>英文</a:t>
            </a:r>
            <a:r>
              <a:rPr lang="en-US" altLang="zh-TW" sz="800" dirty="0"/>
              <a:t>)</a:t>
            </a:r>
          </a:p>
          <a:p>
            <a:r>
              <a:rPr lang="en-US" altLang="zh-TW" sz="800" dirty="0">
                <a:hlinkClick r:id="rId3"/>
              </a:rPr>
              <a:t>https://reference.digilentinc.com/_media/zedboard:zedboard_ug.pdf?_ga=2.83591647.810315396.1553080733-2027679023.1545922815</a:t>
            </a:r>
            <a:endParaRPr lang="en-US" altLang="zh-TW" sz="800" dirty="0"/>
          </a:p>
        </p:txBody>
      </p:sp>
    </p:spTree>
    <p:extLst>
      <p:ext uri="{BB962C8B-B14F-4D97-AF65-F5344CB8AC3E}">
        <p14:creationId xmlns:p14="http://schemas.microsoft.com/office/powerpoint/2010/main" val="1940435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1800" dirty="0" err="1">
                <a:solidFill>
                  <a:srgbClr val="90C226"/>
                </a:solidFill>
              </a:rPr>
              <a:t>Zedboard</a:t>
            </a:r>
            <a:r>
              <a:rPr lang="zh-TW" altLang="en-US" sz="1800" dirty="0">
                <a:solidFill>
                  <a:srgbClr val="90C226"/>
                </a:solidFill>
              </a:rPr>
              <a:t>介紹、檢查與使用</a:t>
            </a:r>
            <a:r>
              <a:rPr lang="zh-TW" altLang="en-US" dirty="0">
                <a:solidFill>
                  <a:srgbClr val="90C226"/>
                </a:solidFill>
              </a:rPr>
              <a:t/>
            </a:r>
            <a:br>
              <a:rPr lang="zh-TW" altLang="en-US" dirty="0">
                <a:solidFill>
                  <a:srgbClr val="90C226"/>
                </a:solidFill>
              </a:rPr>
            </a:br>
            <a:r>
              <a:rPr lang="en-US" altLang="zh-TW" dirty="0" err="1">
                <a:solidFill>
                  <a:srgbClr val="90C226"/>
                </a:solidFill>
              </a:rPr>
              <a:t>Zedboard</a:t>
            </a:r>
            <a:r>
              <a:rPr lang="zh-TW" altLang="en-US" dirty="0">
                <a:solidFill>
                  <a:srgbClr val="90C226"/>
                </a:solidFill>
              </a:rPr>
              <a:t>使用 </a:t>
            </a:r>
            <a:r>
              <a:rPr lang="en-US" altLang="zh-TW" sz="1800" dirty="0">
                <a:solidFill>
                  <a:srgbClr val="90C226"/>
                </a:solidFill>
              </a:rPr>
              <a:t>(2/4)</a:t>
            </a:r>
            <a:endParaRPr lang="zh-TW" altLang="en-US" sz="1800" dirty="0"/>
          </a:p>
        </p:txBody>
      </p:sp>
      <p:sp>
        <p:nvSpPr>
          <p:cNvPr id="3" name="內容版面配置區 2"/>
          <p:cNvSpPr>
            <a:spLocks noGrp="1"/>
          </p:cNvSpPr>
          <p:nvPr>
            <p:ph sz="half" idx="1"/>
          </p:nvPr>
        </p:nvSpPr>
        <p:spPr/>
        <p:txBody>
          <a:bodyPr>
            <a:normAutofit/>
          </a:bodyPr>
          <a:lstStyle/>
          <a:p>
            <a:r>
              <a:rPr lang="zh-TW" altLang="en-US" dirty="0"/>
              <a:t>將</a:t>
            </a:r>
            <a:r>
              <a:rPr lang="en-US" altLang="zh-TW" dirty="0" err="1"/>
              <a:t>ZedBoard</a:t>
            </a:r>
            <a:r>
              <a:rPr lang="zh-TW" altLang="en-US" dirty="0"/>
              <a:t>接上電源、</a:t>
            </a:r>
            <a:r>
              <a:rPr lang="en-US" altLang="zh-TW" dirty="0"/>
              <a:t>USB-UART</a:t>
            </a:r>
            <a:r>
              <a:rPr lang="zh-TW" altLang="en-US" dirty="0"/>
              <a:t>連接至電腦、</a:t>
            </a:r>
            <a:r>
              <a:rPr lang="en-US" altLang="zh-TW" dirty="0"/>
              <a:t>HDMI</a:t>
            </a:r>
            <a:r>
              <a:rPr lang="zh-TW" altLang="en-US" dirty="0"/>
              <a:t>接上螢幕、</a:t>
            </a:r>
            <a:r>
              <a:rPr lang="en-US" altLang="zh-TW" dirty="0"/>
              <a:t>SD</a:t>
            </a:r>
            <a:r>
              <a:rPr lang="zh-TW" altLang="en-US" dirty="0"/>
              <a:t>卡插上，接著開啟</a:t>
            </a:r>
            <a:r>
              <a:rPr lang="en-US" altLang="zh-TW" dirty="0" err="1"/>
              <a:t>ZedBoard</a:t>
            </a:r>
            <a:r>
              <a:rPr lang="zh-TW" altLang="en-US" dirty="0"/>
              <a:t>電源</a:t>
            </a:r>
            <a:endParaRPr lang="en-US" altLang="zh-TW" dirty="0"/>
          </a:p>
          <a:p>
            <a:r>
              <a:rPr lang="zh-TW" altLang="en-US" dirty="0"/>
              <a:t>在裝置管理員內上會多出一個</a:t>
            </a:r>
            <a:r>
              <a:rPr lang="en-US" altLang="zh-TW" dirty="0"/>
              <a:t>USB Serial Port</a:t>
            </a:r>
            <a:r>
              <a:rPr lang="zh-TW" altLang="en-US" dirty="0"/>
              <a:t>，這即是連接至</a:t>
            </a:r>
            <a:r>
              <a:rPr lang="en-US" altLang="zh-TW" dirty="0" err="1"/>
              <a:t>ZedBoard</a:t>
            </a:r>
            <a:r>
              <a:rPr lang="zh-TW" altLang="en-US" dirty="0"/>
              <a:t>的</a:t>
            </a:r>
            <a:r>
              <a:rPr lang="en-US" altLang="zh-TW" dirty="0"/>
              <a:t>Port</a:t>
            </a:r>
            <a:r>
              <a:rPr lang="zh-TW" altLang="en-US" dirty="0"/>
              <a:t>，如範例為</a:t>
            </a:r>
            <a:r>
              <a:rPr lang="en-US" altLang="zh-TW" dirty="0"/>
              <a:t>COM12</a:t>
            </a:r>
          </a:p>
          <a:p>
            <a:pPr lvl="1"/>
            <a:r>
              <a:rPr lang="zh-TW" altLang="en-US" dirty="0"/>
              <a:t>若沒有出現</a:t>
            </a:r>
            <a:r>
              <a:rPr lang="en-US" altLang="zh-TW" dirty="0"/>
              <a:t>USB Serial Port</a:t>
            </a:r>
            <a:r>
              <a:rPr lang="zh-TW" altLang="en-US" dirty="0"/>
              <a:t>但是有出現未知的裝置再請同學利用裝置內容詳細資料內之硬體識別碼去尋找驅動程式並安裝</a:t>
            </a:r>
            <a:endParaRPr lang="en-US" altLang="zh-TW" dirty="0"/>
          </a:p>
          <a:p>
            <a:endParaRPr lang="en-US" altLang="zh-TW" dirty="0"/>
          </a:p>
        </p:txBody>
      </p:sp>
      <p:pic>
        <p:nvPicPr>
          <p:cNvPr id="6" name="內容版面配置區 5">
            <a:extLst>
              <a:ext uri="{FF2B5EF4-FFF2-40B4-BE49-F238E27FC236}">
                <a16:creationId xmlns="" xmlns:a16="http://schemas.microsoft.com/office/drawing/2014/main" id="{E1D4E653-53FE-4622-B019-EFCCE0B0A49F}"/>
              </a:ext>
            </a:extLst>
          </p:cNvPr>
          <p:cNvPicPr>
            <a:picLocks noGrp="1" noChangeAspect="1"/>
          </p:cNvPicPr>
          <p:nvPr>
            <p:ph sz="half" idx="2"/>
          </p:nvPr>
        </p:nvPicPr>
        <p:blipFill>
          <a:blip r:embed="rId2"/>
          <a:stretch>
            <a:fillRect/>
          </a:stretch>
        </p:blipFill>
        <p:spPr>
          <a:xfrm>
            <a:off x="8135082" y="2160587"/>
            <a:ext cx="1168727" cy="1193246"/>
          </a:xfrm>
        </p:spPr>
      </p:pic>
      <p:pic>
        <p:nvPicPr>
          <p:cNvPr id="7"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9970" y="2160590"/>
            <a:ext cx="1198535" cy="1213478"/>
          </a:xfrm>
          <a:prstGeom prst="rect">
            <a:avLst/>
          </a:prstGeom>
        </p:spPr>
      </p:pic>
      <p:pic>
        <p:nvPicPr>
          <p:cNvPr id="8"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6592623" y="2004860"/>
            <a:ext cx="1208534" cy="1519989"/>
          </a:xfrm>
          <a:prstGeom prst="rect">
            <a:avLst/>
          </a:prstGeom>
        </p:spPr>
      </p:pic>
      <p:pic>
        <p:nvPicPr>
          <p:cNvPr id="9"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415" y="3487014"/>
            <a:ext cx="2107225" cy="2554347"/>
          </a:xfrm>
          <a:prstGeom prst="rect">
            <a:avLst/>
          </a:prstGeom>
        </p:spPr>
      </p:pic>
      <p:pic>
        <p:nvPicPr>
          <p:cNvPr id="10" name="圖片 9"/>
          <p:cNvPicPr>
            <a:picLocks noChangeAspect="1"/>
          </p:cNvPicPr>
          <p:nvPr/>
        </p:nvPicPr>
        <p:blipFill>
          <a:blip r:embed="rId6"/>
          <a:stretch>
            <a:fillRect/>
          </a:stretch>
        </p:blipFill>
        <p:spPr>
          <a:xfrm>
            <a:off x="7257492" y="3487014"/>
            <a:ext cx="2292995" cy="2554347"/>
          </a:xfrm>
          <a:prstGeom prst="rect">
            <a:avLst/>
          </a:prstGeom>
        </p:spPr>
      </p:pic>
    </p:spTree>
    <p:extLst>
      <p:ext uri="{BB962C8B-B14F-4D97-AF65-F5344CB8AC3E}">
        <p14:creationId xmlns:p14="http://schemas.microsoft.com/office/powerpoint/2010/main" val="815854780"/>
      </p:ext>
    </p:extLst>
  </p:cSld>
  <p:clrMapOvr>
    <a:masterClrMapping/>
  </p:clrMapOvr>
</p:sld>
</file>

<file path=ppt/theme/theme1.xml><?xml version="1.0" encoding="utf-8"?>
<a:theme xmlns:a="http://schemas.openxmlformats.org/drawingml/2006/main" name="多面向">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302</TotalTime>
  <Words>807</Words>
  <Application>Microsoft Office PowerPoint</Application>
  <PresentationFormat>自訂</PresentationFormat>
  <Paragraphs>122</Paragraphs>
  <Slides>22</Slides>
  <Notes>0</Notes>
  <HiddenSlides>0</HiddenSlides>
  <MMClips>0</MMClips>
  <ScaleCrop>false</ScaleCrop>
  <HeadingPairs>
    <vt:vector size="4" baseType="variant">
      <vt:variant>
        <vt:lpstr>佈景主題</vt:lpstr>
      </vt:variant>
      <vt:variant>
        <vt:i4>1</vt:i4>
      </vt:variant>
      <vt:variant>
        <vt:lpstr>投影片標題</vt:lpstr>
      </vt:variant>
      <vt:variant>
        <vt:i4>22</vt:i4>
      </vt:variant>
    </vt:vector>
  </HeadingPairs>
  <TitlesOfParts>
    <vt:vector size="23" baseType="lpstr">
      <vt:lpstr>多面向</vt:lpstr>
      <vt:lpstr>數位系統導論實驗 實驗4 ZedBoard</vt:lpstr>
      <vt:lpstr>Outline</vt:lpstr>
      <vt:lpstr>課程目標</vt:lpstr>
      <vt:lpstr>Zedboard介紹、檢查與使用 Zedboard介紹 (1/3)</vt:lpstr>
      <vt:lpstr>Zedboard介紹、檢查與使用 Zedboard介紹 (2/3)</vt:lpstr>
      <vt:lpstr>Zedboard介紹、檢查與使用 Zedboard介紹 (3/3)</vt:lpstr>
      <vt:lpstr>Zedboard介紹、檢查與使用 Zedboard檢查</vt:lpstr>
      <vt:lpstr>Zedboard介紹、檢查與使用 Zedboard使用 (1/4)</vt:lpstr>
      <vt:lpstr>Zedboard介紹、檢查與使用 Zedboard使用 (2/4)</vt:lpstr>
      <vt:lpstr>Zedboard介紹、檢查與使用 Zedboard使用 (3/4)</vt:lpstr>
      <vt:lpstr>Zedboard介紹、檢查與使用 Zedboard使用 (4/4)</vt:lpstr>
      <vt:lpstr>移植手寫辨識程式至Zedboard 安裝交叉編譯器 (1/2)</vt:lpstr>
      <vt:lpstr>移植手寫辨識程式至Zedboard 安裝交叉編譯器 (2/2)</vt:lpstr>
      <vt:lpstr>移植手寫辨識程式至Zedboard 編譯手寫辨識程式</vt:lpstr>
      <vt:lpstr>在Zedboard上執行手寫辨識程式 (1/2)</vt:lpstr>
      <vt:lpstr>在Zedboard上執行手寫辨識程式 (2/2)</vt:lpstr>
      <vt:lpstr>課程評分</vt:lpstr>
      <vt:lpstr>END</vt:lpstr>
      <vt:lpstr>一些已知可能會遇到的問題與解決辦法</vt:lpstr>
      <vt:lpstr>一些已知可能會遇到的問題與解決辦法</vt:lpstr>
      <vt:lpstr>一些已知可能會遇到的問題與解決辦法</vt:lpstr>
      <vt:lpstr>一些已知可能會遇到的問題與解決辦法</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數位系統導論實驗 實驗4 Handwritten Digits Recognition on Zedboard</dc:title>
  <dc:creator>Charlie Chou</dc:creator>
  <cp:lastModifiedBy>王璽喆</cp:lastModifiedBy>
  <cp:revision>49</cp:revision>
  <dcterms:created xsi:type="dcterms:W3CDTF">2019-03-20T11:06:18Z</dcterms:created>
  <dcterms:modified xsi:type="dcterms:W3CDTF">2019-03-25T15:26:34Z</dcterms:modified>
</cp:coreProperties>
</file>